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3ad9138f255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3ad9138f255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3ad9138f255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3ad9138f255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ad9138f255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3ad9138f255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ad9138f255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3ad9138f255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3ad9138f255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3ad9138f255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3ad9138f255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3ad9138f255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3ad9138f255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3ad9138f255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3ad9138f255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3ad9138f255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3ad9138f255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3ad9138f255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3ad9138f255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3ad9138f255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3912e3b2eb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3912e3b2eb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3ad9138f255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3ad9138f255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3ad9138f255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3ad9138f255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3ad9138f255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3ad9138f255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3ad9138f255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3ad9138f255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3ad9138f255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3ad9138f255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3ad9138f255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3ad9138f255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3ad9138f255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3ad9138f255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3ad9138f255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3ad9138f255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3ad9138f255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3ad9138f255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3ad9138f255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3ad9138f255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3912e3b2eb5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3912e3b2eb5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3ad9138f255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3ad9138f255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3ad9138f255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3ad9138f255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3912e3b2eb5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3912e3b2eb5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3912e3b2eb5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3912e3b2eb5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3ad9138f255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3ad9138f255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ad9138f255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3ad9138f255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ad9138f255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3ad9138f255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3ad9138f25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3ad9138f25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jpg"/><Relationship Id="rId4" Type="http://schemas.openxmlformats.org/officeDocument/2006/relationships/hyperlink" Target="https://www.ted.com/talks/rita_pierson_every_kid_needs_a_champion"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1.jpg"/><Relationship Id="rId4" Type="http://schemas.openxmlformats.org/officeDocument/2006/relationships/image" Target="../media/image3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1.jp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1.jp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1.jpg"/><Relationship Id="rId4" Type="http://schemas.openxmlformats.org/officeDocument/2006/relationships/hyperlink" Target="https://docs.google.com/document/d/1MbUy2Gc8cxLdo6GZ_1i1FBVE5gBTBDTrSAbElxq93ko/edit?tab=t.0"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jpg"/><Relationship Id="rId4" Type="http://schemas.openxmlformats.org/officeDocument/2006/relationships/image" Target="../media/image3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1.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1.jpg"/><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highlight>
                  <a:schemeClr val="lt1"/>
                </a:highlight>
              </a:rPr>
              <a:t>Inclusive Classroom</a:t>
            </a:r>
            <a:endParaRPr>
              <a:highlight>
                <a:schemeClr val="lt1"/>
              </a:highlight>
            </a:endParaRPr>
          </a:p>
          <a:p>
            <a:pPr indent="0" lvl="0" marL="0" rtl="0" algn="ctr">
              <a:spcBef>
                <a:spcPts val="0"/>
              </a:spcBef>
              <a:spcAft>
                <a:spcPts val="0"/>
              </a:spcAft>
              <a:buNone/>
            </a:pPr>
            <a:r>
              <a:rPr lang="en">
                <a:highlight>
                  <a:schemeClr val="lt1"/>
                </a:highlight>
              </a:rPr>
              <a:t>Culture Plan</a:t>
            </a:r>
            <a:endParaRPr>
              <a:highlight>
                <a:schemeClr val="lt1"/>
              </a:highlight>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chemeClr val="dk1"/>
                </a:solidFill>
                <a:highlight>
                  <a:schemeClr val="lt1"/>
                </a:highlight>
              </a:rPr>
              <a:t>Spencer Sherck</a:t>
            </a:r>
            <a:endParaRPr>
              <a:solidFill>
                <a:schemeClr val="dk1"/>
              </a:solidFill>
              <a:highlight>
                <a:schemeClr val="lt1"/>
              </a:high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0" name="Shape 120"/>
        <p:cNvGrpSpPr/>
        <p:nvPr/>
      </p:nvGrpSpPr>
      <p:grpSpPr>
        <a:xfrm>
          <a:off x="0" y="0"/>
          <a:ext cx="0" cy="0"/>
          <a:chOff x="0" y="0"/>
          <a:chExt cx="0" cy="0"/>
        </a:xfrm>
      </p:grpSpPr>
      <p:sp>
        <p:nvSpPr>
          <p:cNvPr id="121" name="Google Shape;121;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020">
                <a:highlight>
                  <a:schemeClr val="lt1"/>
                </a:highlight>
              </a:rPr>
              <a:t>Why That’s Important</a:t>
            </a:r>
            <a:endParaRPr sz="3020">
              <a:highlight>
                <a:schemeClr val="lt1"/>
              </a:highlight>
            </a:endParaRPr>
          </a:p>
        </p:txBody>
      </p:sp>
      <p:sp>
        <p:nvSpPr>
          <p:cNvPr id="122" name="Google Shape;122;p22"/>
          <p:cNvSpPr txBox="1"/>
          <p:nvPr>
            <p:ph idx="1" type="body"/>
          </p:nvPr>
        </p:nvSpPr>
        <p:spPr>
          <a:xfrm>
            <a:off x="311700" y="1152475"/>
            <a:ext cx="4260300" cy="3416400"/>
          </a:xfrm>
          <a:prstGeom prst="rect">
            <a:avLst/>
          </a:prstGeom>
          <a:solidFill>
            <a:schemeClr val="lt1"/>
          </a:solidFill>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chemeClr val="dk1"/>
                </a:solidFill>
              </a:rPr>
              <a:t>Building strong relationships with students is crucial in PE because it creates a safe, supportive environment where students feel confident to participate, try new skills, and work with others. Positive relationships increase engagement, reduce behavior issues, and help students develop teamwork, respect, and social-emotional skills—all essential for both PE and life.</a:t>
            </a:r>
            <a:endParaRPr>
              <a:solidFill>
                <a:schemeClr val="dk1"/>
              </a:solidFill>
            </a:endParaRPr>
          </a:p>
        </p:txBody>
      </p:sp>
      <p:sp>
        <p:nvSpPr>
          <p:cNvPr id="123" name="Google Shape;123;p22"/>
          <p:cNvSpPr txBox="1"/>
          <p:nvPr/>
        </p:nvSpPr>
        <p:spPr>
          <a:xfrm>
            <a:off x="4572000" y="1152475"/>
            <a:ext cx="4553100" cy="3848100"/>
          </a:xfrm>
          <a:prstGeom prst="rect">
            <a:avLst/>
          </a:prstGeom>
          <a:solidFill>
            <a:schemeClr val="lt1"/>
          </a:solidFill>
          <a:ln>
            <a:noFill/>
          </a:ln>
        </p:spPr>
        <p:txBody>
          <a:bodyPr anchorCtr="0" anchor="t" bIns="91425" lIns="91425" spcFirstLastPara="1" rIns="91425" wrap="square" tIns="91425">
            <a:spAutoFit/>
          </a:bodyPr>
          <a:lstStyle/>
          <a:p>
            <a:pPr indent="-336550" lvl="0" marL="457200" rtl="0" algn="l">
              <a:spcBef>
                <a:spcPts val="0"/>
              </a:spcBef>
              <a:spcAft>
                <a:spcPts val="0"/>
              </a:spcAft>
              <a:buClr>
                <a:schemeClr val="dk1"/>
              </a:buClr>
              <a:buSzPts val="1700"/>
              <a:buChar char="-"/>
            </a:pPr>
            <a:r>
              <a:rPr lang="en" sz="1700">
                <a:solidFill>
                  <a:schemeClr val="dk1"/>
                </a:solidFill>
              </a:rPr>
              <a:t>Greeting students by name as they enter the gym and checking in on how they feel.</a:t>
            </a:r>
            <a:endParaRPr sz="1700">
              <a:solidFill>
                <a:schemeClr val="dk1"/>
              </a:solidFill>
            </a:endParaRPr>
          </a:p>
          <a:p>
            <a:pPr indent="-336550" lvl="0" marL="457200" rtl="0" algn="l">
              <a:spcBef>
                <a:spcPts val="0"/>
              </a:spcBef>
              <a:spcAft>
                <a:spcPts val="0"/>
              </a:spcAft>
              <a:buClr>
                <a:schemeClr val="dk1"/>
              </a:buClr>
              <a:buSzPts val="1700"/>
              <a:buChar char="-"/>
            </a:pPr>
            <a:r>
              <a:rPr lang="en" sz="1700">
                <a:solidFill>
                  <a:schemeClr val="dk1"/>
                </a:solidFill>
              </a:rPr>
              <a:t>Noticing individual strengths and effort during activities and offering specific praise.</a:t>
            </a:r>
            <a:endParaRPr sz="1700">
              <a:solidFill>
                <a:schemeClr val="dk1"/>
              </a:solidFill>
            </a:endParaRPr>
          </a:p>
          <a:p>
            <a:pPr indent="-336550" lvl="0" marL="457200" rtl="0" algn="l">
              <a:spcBef>
                <a:spcPts val="0"/>
              </a:spcBef>
              <a:spcAft>
                <a:spcPts val="0"/>
              </a:spcAft>
              <a:buClr>
                <a:schemeClr val="dk1"/>
              </a:buClr>
              <a:buSzPts val="1700"/>
              <a:buChar char="-"/>
            </a:pPr>
            <a:r>
              <a:rPr lang="en" sz="1700">
                <a:solidFill>
                  <a:schemeClr val="dk1"/>
                </a:solidFill>
              </a:rPr>
              <a:t>Incorporating cooperative games or partner activities so students interact and support each other.</a:t>
            </a:r>
            <a:endParaRPr sz="1700">
              <a:solidFill>
                <a:schemeClr val="dk1"/>
              </a:solidFill>
            </a:endParaRPr>
          </a:p>
          <a:p>
            <a:pPr indent="-336550" lvl="0" marL="457200" rtl="0" algn="l">
              <a:spcBef>
                <a:spcPts val="0"/>
              </a:spcBef>
              <a:spcAft>
                <a:spcPts val="0"/>
              </a:spcAft>
              <a:buClr>
                <a:schemeClr val="dk1"/>
              </a:buClr>
              <a:buSzPts val="1700"/>
              <a:buChar char="-"/>
            </a:pPr>
            <a:r>
              <a:rPr lang="en" sz="1700">
                <a:solidFill>
                  <a:schemeClr val="dk1"/>
                </a:solidFill>
              </a:rPr>
              <a:t>Listening and responding to student ideas or concerns, even briefly during transitions.</a:t>
            </a:r>
            <a:endParaRPr sz="1700">
              <a:solidFill>
                <a:schemeClr val="dk1"/>
              </a:solidFill>
            </a:endParaRPr>
          </a:p>
          <a:p>
            <a:pPr indent="-336550" lvl="0" marL="457200" rtl="0" algn="l">
              <a:spcBef>
                <a:spcPts val="0"/>
              </a:spcBef>
              <a:spcAft>
                <a:spcPts val="0"/>
              </a:spcAft>
              <a:buClr>
                <a:schemeClr val="dk1"/>
              </a:buClr>
              <a:buSzPts val="1700"/>
              <a:buChar char="-"/>
            </a:pPr>
            <a:r>
              <a:rPr lang="en" sz="1700">
                <a:solidFill>
                  <a:schemeClr val="dk1"/>
                </a:solidFill>
              </a:rPr>
              <a:t>Modeling respect, encouragement, and patience in your own behavior.</a:t>
            </a:r>
            <a:endParaRPr sz="17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7" name="Shape 127"/>
        <p:cNvGrpSpPr/>
        <p:nvPr/>
      </p:nvGrpSpPr>
      <p:grpSpPr>
        <a:xfrm>
          <a:off x="0" y="0"/>
          <a:ext cx="0" cy="0"/>
          <a:chOff x="0" y="0"/>
          <a:chExt cx="0" cy="0"/>
        </a:xfrm>
      </p:grpSpPr>
      <p:sp>
        <p:nvSpPr>
          <p:cNvPr id="128" name="Google Shape;128;p23"/>
          <p:cNvSpPr txBox="1"/>
          <p:nvPr>
            <p:ph type="title"/>
          </p:nvPr>
        </p:nvSpPr>
        <p:spPr>
          <a:xfrm>
            <a:off x="311700" y="1857675"/>
            <a:ext cx="8520600" cy="1070700"/>
          </a:xfrm>
          <a:prstGeom prst="rect">
            <a:avLst/>
          </a:prstGeom>
          <a:noFill/>
        </p:spPr>
        <p:txBody>
          <a:bodyPr anchorCtr="0" anchor="t" bIns="91425" lIns="91425" spcFirstLastPara="1" rIns="91425" wrap="square" tIns="91425">
            <a:normAutofit/>
          </a:bodyPr>
          <a:lstStyle/>
          <a:p>
            <a:pPr indent="0" lvl="0" marL="0" rtl="0" algn="l">
              <a:spcBef>
                <a:spcPts val="0"/>
              </a:spcBef>
              <a:spcAft>
                <a:spcPts val="0"/>
              </a:spcAft>
              <a:buNone/>
            </a:pPr>
            <a:r>
              <a:rPr lang="en" u="sng">
                <a:solidFill>
                  <a:schemeClr val="hlink"/>
                </a:solidFill>
                <a:highlight>
                  <a:schemeClr val="lt1"/>
                </a:highlight>
                <a:hlinkClick r:id="rId4"/>
              </a:rPr>
              <a:t>https://www.ted.com/talks/rita_pierson_every_kid_needs_a_champion</a:t>
            </a:r>
            <a:endParaRPr>
              <a:highlight>
                <a:schemeClr val="lt1"/>
              </a:high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2" name="Shape 132"/>
        <p:cNvGrpSpPr/>
        <p:nvPr/>
      </p:nvGrpSpPr>
      <p:grpSpPr>
        <a:xfrm>
          <a:off x="0" y="0"/>
          <a:ext cx="0" cy="0"/>
          <a:chOff x="0" y="0"/>
          <a:chExt cx="0" cy="0"/>
        </a:xfrm>
      </p:grpSpPr>
      <p:sp>
        <p:nvSpPr>
          <p:cNvPr id="133" name="Google Shape;133;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320">
                <a:highlight>
                  <a:schemeClr val="lt1"/>
                </a:highlight>
              </a:rPr>
              <a:t>Routines And SOP’s</a:t>
            </a:r>
            <a:endParaRPr sz="3320">
              <a:highlight>
                <a:schemeClr val="lt1"/>
              </a:highlight>
            </a:endParaRPr>
          </a:p>
        </p:txBody>
      </p:sp>
      <p:sp>
        <p:nvSpPr>
          <p:cNvPr id="134" name="Google Shape;134;p24"/>
          <p:cNvSpPr txBox="1"/>
          <p:nvPr/>
        </p:nvSpPr>
        <p:spPr>
          <a:xfrm>
            <a:off x="56150" y="1153675"/>
            <a:ext cx="2454000" cy="22164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u="sng">
                <a:solidFill>
                  <a:schemeClr val="dk1"/>
                </a:solidFill>
              </a:rPr>
              <a:t>Entering the Gym</a:t>
            </a:r>
            <a:endParaRPr sz="1300">
              <a:solidFill>
                <a:schemeClr val="dk1"/>
              </a:solidFill>
            </a:endParaRPr>
          </a:p>
          <a:p>
            <a:pPr indent="0" lvl="0" marL="0" rtl="0" algn="l">
              <a:spcBef>
                <a:spcPts val="0"/>
              </a:spcBef>
              <a:spcAft>
                <a:spcPts val="0"/>
              </a:spcAft>
              <a:buNone/>
            </a:pPr>
            <a:r>
              <a:rPr lang="en" sz="1300" u="sng">
                <a:solidFill>
                  <a:schemeClr val="dk1"/>
                </a:solidFill>
              </a:rPr>
              <a:t>Behavioral SOP:</a:t>
            </a:r>
            <a:r>
              <a:rPr lang="en" sz="1300">
                <a:solidFill>
                  <a:schemeClr val="dk1"/>
                </a:solidFill>
              </a:rPr>
              <a:t> Walk in quietly, go to your spot or line, wait for teacher signal.</a:t>
            </a:r>
            <a:endParaRPr sz="1300">
              <a:solidFill>
                <a:schemeClr val="dk1"/>
              </a:solidFill>
            </a:endParaRPr>
          </a:p>
          <a:p>
            <a:pPr indent="0" lvl="0" marL="0" rtl="0" algn="l">
              <a:spcBef>
                <a:spcPts val="0"/>
              </a:spcBef>
              <a:spcAft>
                <a:spcPts val="0"/>
              </a:spcAft>
              <a:buNone/>
            </a:pPr>
            <a:r>
              <a:t/>
            </a:r>
            <a:endParaRPr sz="1300">
              <a:solidFill>
                <a:schemeClr val="dk1"/>
              </a:solidFill>
            </a:endParaRPr>
          </a:p>
          <a:p>
            <a:pPr indent="0" lvl="0" marL="0" rtl="0" algn="l">
              <a:spcBef>
                <a:spcPts val="0"/>
              </a:spcBef>
              <a:spcAft>
                <a:spcPts val="0"/>
              </a:spcAft>
              <a:buNone/>
            </a:pPr>
            <a:r>
              <a:rPr lang="en" sz="1300" u="sng">
                <a:solidFill>
                  <a:schemeClr val="dk1"/>
                </a:solidFill>
              </a:rPr>
              <a:t>Academic SOP:</a:t>
            </a:r>
            <a:r>
              <a:rPr lang="en" sz="1300">
                <a:solidFill>
                  <a:schemeClr val="dk1"/>
                </a:solidFill>
              </a:rPr>
              <a:t> Have materials ready if needed (Clipboard, water bottle). Teacher greets each student by name.</a:t>
            </a:r>
            <a:endParaRPr sz="1300">
              <a:solidFill>
                <a:schemeClr val="dk1"/>
              </a:solidFill>
            </a:endParaRPr>
          </a:p>
        </p:txBody>
      </p:sp>
      <p:sp>
        <p:nvSpPr>
          <p:cNvPr id="135" name="Google Shape;135;p24"/>
          <p:cNvSpPr txBox="1"/>
          <p:nvPr/>
        </p:nvSpPr>
        <p:spPr>
          <a:xfrm>
            <a:off x="2546400" y="1153675"/>
            <a:ext cx="2454000" cy="24165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u="sng">
                <a:solidFill>
                  <a:schemeClr val="dk1"/>
                </a:solidFill>
              </a:rPr>
              <a:t>Listening Signal</a:t>
            </a:r>
            <a:endParaRPr b="1" sz="1500" u="sng">
              <a:solidFill>
                <a:schemeClr val="dk1"/>
              </a:solidFill>
            </a:endParaRPr>
          </a:p>
          <a:p>
            <a:pPr indent="0" lvl="0" marL="0" rtl="0" algn="l">
              <a:spcBef>
                <a:spcPts val="0"/>
              </a:spcBef>
              <a:spcAft>
                <a:spcPts val="0"/>
              </a:spcAft>
              <a:buNone/>
            </a:pPr>
            <a:r>
              <a:rPr lang="en" sz="1300" u="sng">
                <a:solidFill>
                  <a:schemeClr val="dk1"/>
                </a:solidFill>
              </a:rPr>
              <a:t>Behavioral SOP:</a:t>
            </a:r>
            <a:r>
              <a:rPr lang="en" sz="1300">
                <a:solidFill>
                  <a:schemeClr val="dk1"/>
                </a:solidFill>
              </a:rPr>
              <a:t> Stop moving when the teacher gives the listening signal (whistle, clap, hand up). Eyes on the teacher, quiet, ready to participate.</a:t>
            </a:r>
            <a:endParaRPr sz="1300">
              <a:solidFill>
                <a:schemeClr val="dk1"/>
              </a:solidFill>
            </a:endParaRPr>
          </a:p>
          <a:p>
            <a:pPr indent="0" lvl="0" marL="457200" rtl="0" algn="l">
              <a:spcBef>
                <a:spcPts val="0"/>
              </a:spcBef>
              <a:spcAft>
                <a:spcPts val="0"/>
              </a:spcAft>
              <a:buNone/>
            </a:pPr>
            <a:r>
              <a:t/>
            </a:r>
            <a:endParaRPr sz="1300">
              <a:solidFill>
                <a:schemeClr val="dk1"/>
              </a:solidFill>
            </a:endParaRPr>
          </a:p>
          <a:p>
            <a:pPr indent="0" lvl="0" marL="0" rtl="0" algn="l">
              <a:spcBef>
                <a:spcPts val="0"/>
              </a:spcBef>
              <a:spcAft>
                <a:spcPts val="0"/>
              </a:spcAft>
              <a:buNone/>
            </a:pPr>
            <a:r>
              <a:rPr lang="en" sz="1300" u="sng">
                <a:solidFill>
                  <a:schemeClr val="dk1"/>
                </a:solidFill>
              </a:rPr>
              <a:t>Academic SOP:</a:t>
            </a:r>
            <a:r>
              <a:rPr lang="en" sz="1300">
                <a:solidFill>
                  <a:schemeClr val="dk1"/>
                </a:solidFill>
              </a:rPr>
              <a:t> Pay attention to instructions for skill practice, games, or rules before starting an activity</a:t>
            </a:r>
            <a:endParaRPr sz="1300">
              <a:solidFill>
                <a:schemeClr val="dk1"/>
              </a:solidFill>
            </a:endParaRPr>
          </a:p>
        </p:txBody>
      </p:sp>
      <p:sp>
        <p:nvSpPr>
          <p:cNvPr id="136" name="Google Shape;136;p24"/>
          <p:cNvSpPr txBox="1"/>
          <p:nvPr/>
        </p:nvSpPr>
        <p:spPr>
          <a:xfrm>
            <a:off x="5036650" y="1153675"/>
            <a:ext cx="2454000" cy="22164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u="sng">
                <a:solidFill>
                  <a:schemeClr val="dk1"/>
                </a:solidFill>
              </a:rPr>
              <a:t>Using Equipment</a:t>
            </a:r>
            <a:endParaRPr b="1" sz="1500" u="sng">
              <a:solidFill>
                <a:schemeClr val="dk1"/>
              </a:solidFill>
            </a:endParaRPr>
          </a:p>
          <a:p>
            <a:pPr indent="0" lvl="0" marL="0" rtl="0" algn="l">
              <a:spcBef>
                <a:spcPts val="0"/>
              </a:spcBef>
              <a:spcAft>
                <a:spcPts val="0"/>
              </a:spcAft>
              <a:buNone/>
            </a:pPr>
            <a:r>
              <a:rPr lang="en" sz="1300" u="sng">
                <a:solidFill>
                  <a:schemeClr val="dk1"/>
                </a:solidFill>
              </a:rPr>
              <a:t>Behavioral SOP:</a:t>
            </a:r>
            <a:r>
              <a:rPr lang="en" sz="1300">
                <a:solidFill>
                  <a:schemeClr val="dk1"/>
                </a:solidFill>
              </a:rPr>
              <a:t> Only touch equipment when instructed. Use safely, return to proper place.</a:t>
            </a:r>
            <a:endParaRPr sz="1300">
              <a:solidFill>
                <a:schemeClr val="dk1"/>
              </a:solidFill>
            </a:endParaRPr>
          </a:p>
          <a:p>
            <a:pPr indent="0" lvl="0" marL="0" rtl="0" algn="l">
              <a:spcBef>
                <a:spcPts val="0"/>
              </a:spcBef>
              <a:spcAft>
                <a:spcPts val="0"/>
              </a:spcAft>
              <a:buNone/>
            </a:pPr>
            <a:r>
              <a:t/>
            </a:r>
            <a:endParaRPr sz="1300">
              <a:solidFill>
                <a:schemeClr val="dk1"/>
              </a:solidFill>
            </a:endParaRPr>
          </a:p>
          <a:p>
            <a:pPr indent="0" lvl="0" marL="0" rtl="0" algn="l">
              <a:spcBef>
                <a:spcPts val="0"/>
              </a:spcBef>
              <a:spcAft>
                <a:spcPts val="0"/>
              </a:spcAft>
              <a:buNone/>
            </a:pPr>
            <a:r>
              <a:rPr lang="en" sz="1300" u="sng">
                <a:solidFill>
                  <a:schemeClr val="dk1"/>
                </a:solidFill>
              </a:rPr>
              <a:t>Academic SOP:</a:t>
            </a:r>
            <a:r>
              <a:rPr lang="en" sz="1300">
                <a:solidFill>
                  <a:schemeClr val="dk1"/>
                </a:solidFill>
              </a:rPr>
              <a:t> Learn and practice proper techniques for all equipment. Participate in drills or stations as instructed.</a:t>
            </a:r>
            <a:endParaRPr sz="1300">
              <a:solidFill>
                <a:schemeClr val="dk1"/>
              </a:solidFill>
            </a:endParaRPr>
          </a:p>
        </p:txBody>
      </p:sp>
      <p:sp>
        <p:nvSpPr>
          <p:cNvPr id="137" name="Google Shape;137;p24"/>
          <p:cNvSpPr txBox="1"/>
          <p:nvPr/>
        </p:nvSpPr>
        <p:spPr>
          <a:xfrm>
            <a:off x="5127200" y="3506025"/>
            <a:ext cx="3468300" cy="16161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u="sng">
                <a:solidFill>
                  <a:schemeClr val="dk1"/>
                </a:solidFill>
              </a:rPr>
              <a:t>Ending Class</a:t>
            </a:r>
            <a:endParaRPr b="1" sz="1500" u="sng">
              <a:solidFill>
                <a:schemeClr val="dk1"/>
              </a:solidFill>
            </a:endParaRPr>
          </a:p>
          <a:p>
            <a:pPr indent="0" lvl="0" marL="0" rtl="0" algn="l">
              <a:spcBef>
                <a:spcPts val="0"/>
              </a:spcBef>
              <a:spcAft>
                <a:spcPts val="0"/>
              </a:spcAft>
              <a:buNone/>
            </a:pPr>
            <a:r>
              <a:rPr lang="en" sz="1300" u="sng">
                <a:solidFill>
                  <a:schemeClr val="dk1"/>
                </a:solidFill>
              </a:rPr>
              <a:t>Behavioral SOP:</a:t>
            </a:r>
            <a:r>
              <a:rPr lang="en" sz="1300">
                <a:solidFill>
                  <a:schemeClr val="dk1"/>
                </a:solidFill>
              </a:rPr>
              <a:t> Return equipment neatly, clean up space, go to line or spot.</a:t>
            </a:r>
            <a:endParaRPr sz="1300">
              <a:solidFill>
                <a:schemeClr val="dk1"/>
              </a:solidFill>
            </a:endParaRPr>
          </a:p>
          <a:p>
            <a:pPr indent="0" lvl="0" marL="0" rtl="0" algn="l">
              <a:spcBef>
                <a:spcPts val="0"/>
              </a:spcBef>
              <a:spcAft>
                <a:spcPts val="0"/>
              </a:spcAft>
              <a:buNone/>
            </a:pPr>
            <a:r>
              <a:t/>
            </a:r>
            <a:endParaRPr sz="1300">
              <a:solidFill>
                <a:schemeClr val="dk1"/>
              </a:solidFill>
            </a:endParaRPr>
          </a:p>
          <a:p>
            <a:pPr indent="0" lvl="0" marL="0" rtl="0" algn="l">
              <a:spcBef>
                <a:spcPts val="0"/>
              </a:spcBef>
              <a:spcAft>
                <a:spcPts val="0"/>
              </a:spcAft>
              <a:buNone/>
            </a:pPr>
            <a:r>
              <a:rPr lang="en" sz="1300" u="sng">
                <a:solidFill>
                  <a:schemeClr val="dk1"/>
                </a:solidFill>
              </a:rPr>
              <a:t>Academic SOP:</a:t>
            </a:r>
            <a:r>
              <a:rPr lang="en" sz="1300">
                <a:solidFill>
                  <a:schemeClr val="dk1"/>
                </a:solidFill>
              </a:rPr>
              <a:t> Reflect briefly on skills learned, self-assess effort, or set a goal for next class.</a:t>
            </a:r>
            <a:endParaRPr sz="1300">
              <a:solidFill>
                <a:schemeClr val="dk1"/>
              </a:solidFill>
            </a:endParaRPr>
          </a:p>
        </p:txBody>
      </p:sp>
      <p:sp>
        <p:nvSpPr>
          <p:cNvPr id="138" name="Google Shape;138;p24"/>
          <p:cNvSpPr txBox="1"/>
          <p:nvPr/>
        </p:nvSpPr>
        <p:spPr>
          <a:xfrm>
            <a:off x="182925" y="3625825"/>
            <a:ext cx="3250800" cy="14160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u="sng">
                <a:solidFill>
                  <a:schemeClr val="dk1"/>
                </a:solidFill>
              </a:rPr>
              <a:t>Water &amp; Bathroom Breaks</a:t>
            </a:r>
            <a:endParaRPr sz="1800">
              <a:solidFill>
                <a:schemeClr val="dk1"/>
              </a:solidFill>
            </a:endParaRPr>
          </a:p>
          <a:p>
            <a:pPr indent="0" lvl="0" marL="0" rtl="0" algn="l">
              <a:spcBef>
                <a:spcPts val="0"/>
              </a:spcBef>
              <a:spcAft>
                <a:spcPts val="0"/>
              </a:spcAft>
              <a:buNone/>
            </a:pPr>
            <a:r>
              <a:rPr lang="en" sz="1300" u="sng">
                <a:solidFill>
                  <a:schemeClr val="dk1"/>
                </a:solidFill>
              </a:rPr>
              <a:t>Behavioral SOP:</a:t>
            </a:r>
            <a:r>
              <a:rPr lang="en" sz="1300">
                <a:solidFill>
                  <a:schemeClr val="dk1"/>
                </a:solidFill>
              </a:rPr>
              <a:t> Raise hand or wait for a break. Go quickly, return quietly.</a:t>
            </a:r>
            <a:endParaRPr sz="1300">
              <a:solidFill>
                <a:schemeClr val="dk1"/>
              </a:solidFill>
            </a:endParaRPr>
          </a:p>
          <a:p>
            <a:pPr indent="0" lvl="0" marL="0" rtl="0" algn="l">
              <a:spcBef>
                <a:spcPts val="0"/>
              </a:spcBef>
              <a:spcAft>
                <a:spcPts val="0"/>
              </a:spcAft>
              <a:buNone/>
            </a:pPr>
            <a:r>
              <a:t/>
            </a:r>
            <a:endParaRPr sz="1300">
              <a:solidFill>
                <a:schemeClr val="dk1"/>
              </a:solidFill>
            </a:endParaRPr>
          </a:p>
          <a:p>
            <a:pPr indent="0" lvl="0" marL="0" rtl="0" algn="l">
              <a:spcBef>
                <a:spcPts val="0"/>
              </a:spcBef>
              <a:spcAft>
                <a:spcPts val="0"/>
              </a:spcAft>
              <a:buNone/>
            </a:pPr>
            <a:r>
              <a:rPr lang="en" sz="1300" u="sng">
                <a:solidFill>
                  <a:schemeClr val="dk1"/>
                </a:solidFill>
              </a:rPr>
              <a:t>Academic SOP:</a:t>
            </a:r>
            <a:r>
              <a:rPr lang="en" sz="1300">
                <a:solidFill>
                  <a:schemeClr val="dk1"/>
                </a:solidFill>
              </a:rPr>
              <a:t> Plan ahead; return promptly to continue participation.</a:t>
            </a:r>
            <a:endParaRPr sz="13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2" name="Shape 142"/>
        <p:cNvGrpSpPr/>
        <p:nvPr/>
      </p:nvGrpSpPr>
      <p:grpSpPr>
        <a:xfrm>
          <a:off x="0" y="0"/>
          <a:ext cx="0" cy="0"/>
          <a:chOff x="0" y="0"/>
          <a:chExt cx="0" cy="0"/>
        </a:xfrm>
      </p:grpSpPr>
      <p:sp>
        <p:nvSpPr>
          <p:cNvPr id="143" name="Google Shape;143;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44" name="Google Shape;144;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45" name="Google Shape;145;p25" title="download.jpg"/>
          <p:cNvPicPr preferRelativeResize="0"/>
          <p:nvPr/>
        </p:nvPicPr>
        <p:blipFill>
          <a:blip r:embed="rId4">
            <a:alphaModFix/>
          </a:blip>
          <a:stretch>
            <a:fillRect/>
          </a:stretch>
        </p:blipFill>
        <p:spPr>
          <a:xfrm>
            <a:off x="2270558" y="1294858"/>
            <a:ext cx="4602900" cy="2553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9" name="Shape 149"/>
        <p:cNvGrpSpPr/>
        <p:nvPr/>
      </p:nvGrpSpPr>
      <p:grpSpPr>
        <a:xfrm>
          <a:off x="0" y="0"/>
          <a:ext cx="0" cy="0"/>
          <a:chOff x="0" y="0"/>
          <a:chExt cx="0" cy="0"/>
        </a:xfrm>
      </p:grpSpPr>
      <p:sp>
        <p:nvSpPr>
          <p:cNvPr id="150" name="Google Shape;150;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220">
                <a:highlight>
                  <a:schemeClr val="lt1"/>
                </a:highlight>
              </a:rPr>
              <a:t>Create Shared Vision</a:t>
            </a:r>
            <a:endParaRPr sz="3220">
              <a:highlight>
                <a:schemeClr val="lt1"/>
              </a:highlight>
            </a:endParaRPr>
          </a:p>
        </p:txBody>
      </p:sp>
      <p:sp>
        <p:nvSpPr>
          <p:cNvPr id="151" name="Google Shape;151;p26"/>
          <p:cNvSpPr txBox="1"/>
          <p:nvPr>
            <p:ph idx="1" type="body"/>
          </p:nvPr>
        </p:nvSpPr>
        <p:spPr>
          <a:xfrm>
            <a:off x="311700" y="1152475"/>
            <a:ext cx="7613700" cy="2790300"/>
          </a:xfrm>
          <a:prstGeom prst="rect">
            <a:avLst/>
          </a:prstGeom>
          <a:solidFill>
            <a:schemeClr val="lt1"/>
          </a:solidFill>
        </p:spPr>
        <p:txBody>
          <a:bodyPr anchorCtr="0" anchor="t" bIns="91425" lIns="91425" spcFirstLastPara="1" rIns="91425" wrap="square" tIns="91425">
            <a:normAutofit fontScale="85000" lnSpcReduction="20000"/>
          </a:bodyPr>
          <a:lstStyle/>
          <a:p>
            <a:pPr indent="0" lvl="0" marL="0" rtl="0" algn="l">
              <a:lnSpc>
                <a:spcPct val="115000"/>
              </a:lnSpc>
              <a:spcBef>
                <a:spcPts val="0"/>
              </a:spcBef>
              <a:spcAft>
                <a:spcPts val="1200"/>
              </a:spcAft>
              <a:buNone/>
            </a:pPr>
            <a:r>
              <a:rPr lang="en" sz="2300">
                <a:solidFill>
                  <a:schemeClr val="dk1"/>
                </a:solidFill>
              </a:rPr>
              <a:t>Creating a shared vision for our PE class is important because it helps students feel ownership of the rules and understand why they matter. We begin by asking what kind of PE class we want. A safe, fun, respectful, and active </a:t>
            </a:r>
            <a:r>
              <a:rPr lang="en" sz="2300">
                <a:solidFill>
                  <a:schemeClr val="dk1"/>
                </a:solidFill>
              </a:rPr>
              <a:t>environment.</a:t>
            </a:r>
            <a:r>
              <a:rPr lang="en" sz="2300">
                <a:solidFill>
                  <a:schemeClr val="dk1"/>
                </a:solidFill>
              </a:rPr>
              <a:t> Then work together to turn those ideas into simple expectations everyone can follow. Together, we create rules like be safe, be respectful, be responsible, and try your best, all based on the values the students identify. This shared vision helps us start the year as a team and ensures that every student feels included and ready to learn and have fun in PE.</a:t>
            </a:r>
            <a:endParaRPr>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5" name="Shape 155"/>
        <p:cNvGrpSpPr/>
        <p:nvPr/>
      </p:nvGrpSpPr>
      <p:grpSpPr>
        <a:xfrm>
          <a:off x="0" y="0"/>
          <a:ext cx="0" cy="0"/>
          <a:chOff x="0" y="0"/>
          <a:chExt cx="0" cy="0"/>
        </a:xfrm>
      </p:grpSpPr>
      <p:sp>
        <p:nvSpPr>
          <p:cNvPr id="156" name="Google Shape;156;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57" name="Google Shape;157;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58" name="Google Shape;158;p27" title="screen-shot-2020-08-04-at-4-09-52-pm_orig.png"/>
          <p:cNvPicPr preferRelativeResize="0"/>
          <p:nvPr/>
        </p:nvPicPr>
        <p:blipFill>
          <a:blip r:embed="rId4">
            <a:alphaModFix/>
          </a:blip>
          <a:stretch>
            <a:fillRect/>
          </a:stretch>
        </p:blipFill>
        <p:spPr>
          <a:xfrm>
            <a:off x="0" y="801007"/>
            <a:ext cx="9144000" cy="354148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2" name="Shape 162"/>
        <p:cNvGrpSpPr/>
        <p:nvPr/>
      </p:nvGrpSpPr>
      <p:grpSpPr>
        <a:xfrm>
          <a:off x="0" y="0"/>
          <a:ext cx="0" cy="0"/>
          <a:chOff x="0" y="0"/>
          <a:chExt cx="0" cy="0"/>
        </a:xfrm>
      </p:grpSpPr>
      <p:sp>
        <p:nvSpPr>
          <p:cNvPr id="163" name="Google Shape;163;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highlight>
                  <a:schemeClr val="lt1"/>
                </a:highlight>
              </a:rPr>
              <a:t>Affinity Process: Shared Vision &amp; Code of Cooperation</a:t>
            </a:r>
            <a:endParaRPr>
              <a:highlight>
                <a:schemeClr val="lt1"/>
              </a:highlight>
            </a:endParaRPr>
          </a:p>
        </p:txBody>
      </p:sp>
      <p:sp>
        <p:nvSpPr>
          <p:cNvPr id="164" name="Google Shape;164;p28"/>
          <p:cNvSpPr txBox="1"/>
          <p:nvPr>
            <p:ph idx="1" type="body"/>
          </p:nvPr>
        </p:nvSpPr>
        <p:spPr>
          <a:xfrm>
            <a:off x="311700" y="1152475"/>
            <a:ext cx="4260300" cy="3416400"/>
          </a:xfrm>
          <a:prstGeom prst="rect">
            <a:avLst/>
          </a:prstGeom>
          <a:solidFill>
            <a:schemeClr val="lt1"/>
          </a:solidFill>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rPr>
              <a:t>Steps We Took:</a:t>
            </a:r>
            <a:endParaRPr>
              <a:solidFill>
                <a:schemeClr val="dk1"/>
              </a:solidFill>
            </a:endParaRPr>
          </a:p>
          <a:p>
            <a:pPr indent="0" lvl="0" marL="0" rtl="0" algn="l">
              <a:spcBef>
                <a:spcPts val="1200"/>
              </a:spcBef>
              <a:spcAft>
                <a:spcPts val="0"/>
              </a:spcAft>
              <a:buNone/>
            </a:pPr>
            <a:r>
              <a:rPr lang="en">
                <a:solidFill>
                  <a:schemeClr val="dk1"/>
                </a:solidFill>
              </a:rPr>
              <a:t>Brainstorming Ideas</a:t>
            </a:r>
            <a:endParaRPr>
              <a:solidFill>
                <a:schemeClr val="dk1"/>
              </a:solidFill>
            </a:endParaRPr>
          </a:p>
          <a:p>
            <a:pPr indent="0" lvl="0" marL="0" rtl="0" algn="l">
              <a:spcBef>
                <a:spcPts val="1200"/>
              </a:spcBef>
              <a:spcAft>
                <a:spcPts val="0"/>
              </a:spcAft>
              <a:buNone/>
            </a:pPr>
            <a:r>
              <a:rPr lang="en">
                <a:solidFill>
                  <a:schemeClr val="dk1"/>
                </a:solidFill>
              </a:rPr>
              <a:t>Grouping Similar Ideas (Affinity Step)</a:t>
            </a:r>
            <a:endParaRPr>
              <a:solidFill>
                <a:schemeClr val="dk1"/>
              </a:solidFill>
            </a:endParaRPr>
          </a:p>
          <a:p>
            <a:pPr indent="0" lvl="0" marL="0" rtl="0" algn="l">
              <a:spcBef>
                <a:spcPts val="1200"/>
              </a:spcBef>
              <a:spcAft>
                <a:spcPts val="0"/>
              </a:spcAft>
              <a:buNone/>
            </a:pPr>
            <a:r>
              <a:rPr lang="en">
                <a:solidFill>
                  <a:schemeClr val="dk1"/>
                </a:solidFill>
              </a:rPr>
              <a:t>Labeling Core Values</a:t>
            </a:r>
            <a:endParaRPr>
              <a:solidFill>
                <a:schemeClr val="dk1"/>
              </a:solidFill>
            </a:endParaRPr>
          </a:p>
          <a:p>
            <a:pPr indent="0" lvl="0" marL="0" rtl="0" algn="l">
              <a:spcBef>
                <a:spcPts val="1200"/>
              </a:spcBef>
              <a:spcAft>
                <a:spcPts val="0"/>
              </a:spcAft>
              <a:buNone/>
            </a:pPr>
            <a:r>
              <a:rPr lang="en">
                <a:solidFill>
                  <a:schemeClr val="dk1"/>
                </a:solidFill>
              </a:rPr>
              <a:t>Creating the Shared Vision Statement</a:t>
            </a:r>
            <a:endParaRPr>
              <a:solidFill>
                <a:schemeClr val="dk1"/>
              </a:solidFill>
            </a:endParaRPr>
          </a:p>
          <a:p>
            <a:pPr indent="0" lvl="0" marL="0" rtl="0" algn="l">
              <a:spcBef>
                <a:spcPts val="1200"/>
              </a:spcBef>
              <a:spcAft>
                <a:spcPts val="1200"/>
              </a:spcAft>
              <a:buNone/>
            </a:pPr>
            <a:r>
              <a:rPr lang="en">
                <a:solidFill>
                  <a:schemeClr val="dk1"/>
                </a:solidFill>
              </a:rPr>
              <a:t>Developing the Code of Cooperation</a:t>
            </a:r>
            <a:endParaRPr>
              <a:solidFill>
                <a:schemeClr val="dk1"/>
              </a:solidFill>
            </a:endParaRPr>
          </a:p>
        </p:txBody>
      </p:sp>
      <p:sp>
        <p:nvSpPr>
          <p:cNvPr id="165" name="Google Shape;165;p28"/>
          <p:cNvSpPr txBox="1"/>
          <p:nvPr/>
        </p:nvSpPr>
        <p:spPr>
          <a:xfrm>
            <a:off x="4762175" y="1152475"/>
            <a:ext cx="4136400" cy="26781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rPr>
              <a:t>Outcome:</a:t>
            </a:r>
            <a:endParaRPr sz="18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rPr lang="en" sz="1800">
                <a:solidFill>
                  <a:schemeClr val="dk1"/>
                </a:solidFill>
              </a:rPr>
              <a:t>By following the affinity process, students helped shape both the Shared Vision and Code of Cooperation, ensuring the classroom culture reflects their values and promotes safety, respect, effort, and fun in PE.</a:t>
            </a:r>
            <a:endParaRPr sz="180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9" name="Shape 169"/>
        <p:cNvGrpSpPr/>
        <p:nvPr/>
      </p:nvGrpSpPr>
      <p:grpSpPr>
        <a:xfrm>
          <a:off x="0" y="0"/>
          <a:ext cx="0" cy="0"/>
          <a:chOff x="0" y="0"/>
          <a:chExt cx="0" cy="0"/>
        </a:xfrm>
      </p:grpSpPr>
      <p:sp>
        <p:nvSpPr>
          <p:cNvPr id="170" name="Google Shape;170;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920">
                <a:highlight>
                  <a:schemeClr val="lt1"/>
                </a:highlight>
              </a:rPr>
              <a:t>SEL Add-On</a:t>
            </a:r>
            <a:endParaRPr sz="2920">
              <a:highlight>
                <a:schemeClr val="lt1"/>
              </a:highlight>
            </a:endParaRPr>
          </a:p>
        </p:txBody>
      </p:sp>
      <p:sp>
        <p:nvSpPr>
          <p:cNvPr id="171" name="Google Shape;171;p29"/>
          <p:cNvSpPr txBox="1"/>
          <p:nvPr>
            <p:ph idx="1" type="body"/>
          </p:nvPr>
        </p:nvSpPr>
        <p:spPr>
          <a:xfrm>
            <a:off x="311700" y="1152475"/>
            <a:ext cx="8520600" cy="3416400"/>
          </a:xfrm>
          <a:prstGeom prst="rect">
            <a:avLst/>
          </a:prstGeom>
          <a:solidFill>
            <a:schemeClr val="lt1"/>
          </a:solidFill>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b="1" lang="en" sz="2035" u="sng">
                <a:solidFill>
                  <a:schemeClr val="dk1"/>
                </a:solidFill>
              </a:rPr>
              <a:t>SEL Movement Activity (Self-Management &amp; Social Awareness)</a:t>
            </a:r>
            <a:endParaRPr b="1" sz="2035" u="sng">
              <a:solidFill>
                <a:schemeClr val="dk1"/>
              </a:solidFill>
            </a:endParaRPr>
          </a:p>
          <a:p>
            <a:pPr indent="0" lvl="0" marL="0" rtl="0" algn="l">
              <a:spcBef>
                <a:spcPts val="1200"/>
              </a:spcBef>
              <a:spcAft>
                <a:spcPts val="0"/>
              </a:spcAft>
              <a:buNone/>
            </a:pPr>
            <a:r>
              <a:rPr lang="en">
                <a:solidFill>
                  <a:schemeClr val="dk1"/>
                </a:solidFill>
              </a:rPr>
              <a:t>Emotion Walk: Move around the gym showing how you feel today (fast, slow, jump, balance).</a:t>
            </a:r>
            <a:endParaRPr>
              <a:solidFill>
                <a:schemeClr val="dk1"/>
              </a:solidFill>
            </a:endParaRPr>
          </a:p>
          <a:p>
            <a:pPr indent="0" lvl="0" marL="0" rtl="0" algn="l">
              <a:spcBef>
                <a:spcPts val="1200"/>
              </a:spcBef>
              <a:spcAft>
                <a:spcPts val="0"/>
              </a:spcAft>
              <a:buNone/>
            </a:pPr>
            <a:r>
              <a:rPr lang="en">
                <a:solidFill>
                  <a:schemeClr val="dk1"/>
                </a:solidFill>
              </a:rPr>
              <a:t>Partner Mirror: Students pair up and mirror each other’s movements, building empathy and focus.</a:t>
            </a:r>
            <a:endParaRPr>
              <a:solidFill>
                <a:schemeClr val="dk1"/>
              </a:solidFill>
            </a:endParaRPr>
          </a:p>
          <a:p>
            <a:pPr indent="0" lvl="0" marL="0" rtl="0" algn="l">
              <a:spcBef>
                <a:spcPts val="1200"/>
              </a:spcBef>
              <a:spcAft>
                <a:spcPts val="0"/>
              </a:spcAft>
              <a:buNone/>
            </a:pPr>
            <a:r>
              <a:rPr lang="en">
                <a:solidFill>
                  <a:schemeClr val="dk1"/>
                </a:solidFill>
              </a:rPr>
              <a:t>Team Challenge: Small cooperative activity, like passing a ball without dropping it, fostering teamwork and communication.</a:t>
            </a:r>
            <a:endParaRPr>
              <a:solidFill>
                <a:schemeClr val="dk1"/>
              </a:solidFill>
            </a:endParaRPr>
          </a:p>
          <a:p>
            <a:pPr indent="0" lvl="0" marL="0" rtl="0" algn="l">
              <a:spcBef>
                <a:spcPts val="1200"/>
              </a:spcBef>
              <a:spcAft>
                <a:spcPts val="0"/>
              </a:spcAft>
              <a:buNone/>
            </a:pPr>
            <a:r>
              <a:rPr b="1" lang="en" sz="2035" u="sng">
                <a:solidFill>
                  <a:schemeClr val="dk1"/>
                </a:solidFill>
              </a:rPr>
              <a:t>Reflection &amp; Goal-Setting (Responsible Decision-Making &amp; Self-Management</a:t>
            </a:r>
            <a:endParaRPr b="1" sz="2035" u="sng">
              <a:solidFill>
                <a:schemeClr val="dk1"/>
              </a:solidFill>
            </a:endParaRPr>
          </a:p>
          <a:p>
            <a:pPr indent="0" lvl="0" marL="0" rtl="0" algn="l">
              <a:spcBef>
                <a:spcPts val="1200"/>
              </a:spcBef>
              <a:spcAft>
                <a:spcPts val="0"/>
              </a:spcAft>
              <a:buNone/>
            </a:pPr>
            <a:r>
              <a:rPr lang="en">
                <a:solidFill>
                  <a:schemeClr val="dk1"/>
                </a:solidFill>
              </a:rPr>
              <a:t>Quick discussion: “How did I work with others today?” or “What is one thing I will try my best at in PE today?”</a:t>
            </a:r>
            <a:endParaRPr>
              <a:solidFill>
                <a:schemeClr val="dk1"/>
              </a:solidFill>
            </a:endParaRPr>
          </a:p>
          <a:p>
            <a:pPr indent="0" lvl="0" marL="0" rtl="0" algn="l">
              <a:spcBef>
                <a:spcPts val="1200"/>
              </a:spcBef>
              <a:spcAft>
                <a:spcPts val="1200"/>
              </a:spcAft>
              <a:buNone/>
            </a:pPr>
            <a:r>
              <a:rPr lang="en">
                <a:solidFill>
                  <a:schemeClr val="dk1"/>
                </a:solidFill>
              </a:rPr>
              <a:t>Optional: Students give a thumbs-up/thumbs-down or use emoji cards to show readiness.</a:t>
            </a:r>
            <a:endParaRPr>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5" name="Shape 175"/>
        <p:cNvGrpSpPr/>
        <p:nvPr/>
      </p:nvGrpSpPr>
      <p:grpSpPr>
        <a:xfrm>
          <a:off x="0" y="0"/>
          <a:ext cx="0" cy="0"/>
          <a:chOff x="0" y="0"/>
          <a:chExt cx="0" cy="0"/>
        </a:xfrm>
      </p:grpSpPr>
      <p:sp>
        <p:nvSpPr>
          <p:cNvPr id="176" name="Google Shape;176;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SzPts val="990"/>
              <a:buNone/>
            </a:pPr>
            <a:r>
              <a:rPr lang="en" sz="2980">
                <a:solidFill>
                  <a:srgbClr val="000000"/>
                </a:solidFill>
                <a:highlight>
                  <a:schemeClr val="lt1"/>
                </a:highlight>
              </a:rPr>
              <a:t>School Tour</a:t>
            </a:r>
            <a:endParaRPr sz="2980">
              <a:solidFill>
                <a:srgbClr val="000000"/>
              </a:solidFill>
              <a:highlight>
                <a:schemeClr val="lt1"/>
              </a:highlight>
            </a:endParaRPr>
          </a:p>
          <a:p>
            <a:pPr indent="0" lvl="0" marL="0" rtl="0" algn="l">
              <a:spcBef>
                <a:spcPts val="1200"/>
              </a:spcBef>
              <a:spcAft>
                <a:spcPts val="0"/>
              </a:spcAft>
              <a:buSzPts val="990"/>
              <a:buNone/>
            </a:pPr>
            <a:r>
              <a:t/>
            </a:r>
            <a:endParaRPr sz="2520"/>
          </a:p>
        </p:txBody>
      </p:sp>
      <p:sp>
        <p:nvSpPr>
          <p:cNvPr id="177" name="Google Shape;177;p30"/>
          <p:cNvSpPr txBox="1"/>
          <p:nvPr>
            <p:ph idx="1" type="body"/>
          </p:nvPr>
        </p:nvSpPr>
        <p:spPr>
          <a:xfrm>
            <a:off x="311700" y="1152475"/>
            <a:ext cx="8520600" cy="3416400"/>
          </a:xfrm>
          <a:prstGeom prst="rect">
            <a:avLst/>
          </a:prstGeom>
          <a:solidFill>
            <a:schemeClr val="lt1"/>
          </a:solidFill>
        </p:spPr>
        <p:txBody>
          <a:bodyPr anchorCtr="0" anchor="t" bIns="91425" lIns="91425" spcFirstLastPara="1" rIns="91425" wrap="square" tIns="91425">
            <a:normAutofit/>
          </a:bodyPr>
          <a:lstStyle/>
          <a:p>
            <a:pPr indent="0" lvl="0" marL="0" rtl="0" algn="l">
              <a:spcBef>
                <a:spcPts val="0"/>
              </a:spcBef>
              <a:spcAft>
                <a:spcPts val="1200"/>
              </a:spcAft>
              <a:buNone/>
            </a:pPr>
            <a:r>
              <a:rPr lang="en" sz="1900">
                <a:solidFill>
                  <a:srgbClr val="000000"/>
                </a:solidFill>
              </a:rPr>
              <a:t>During our school tour, I will show the important places you may need during PE. You will see the gym, where we will have all our activities, and the equipment storage, so you know where everything belongs. I will also show you the bathrooms and explain how to use them responsibly during class, the nurse’s office, so you know where to go if you feel sick or get hurt, and the water fountains, so you can stay hydrated while being active. Knowing these locations helps everyone stay safe, healthy, and ready to participate in PE every day.</a:t>
            </a:r>
            <a:endParaRPr sz="25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1" name="Shape 181"/>
        <p:cNvGrpSpPr/>
        <p:nvPr/>
      </p:nvGrpSpPr>
      <p:grpSpPr>
        <a:xfrm>
          <a:off x="0" y="0"/>
          <a:ext cx="0" cy="0"/>
          <a:chOff x="0" y="0"/>
          <a:chExt cx="0" cy="0"/>
        </a:xfrm>
      </p:grpSpPr>
      <p:sp>
        <p:nvSpPr>
          <p:cNvPr id="182" name="Google Shape;182;p31"/>
          <p:cNvSpPr txBox="1"/>
          <p:nvPr>
            <p:ph type="title"/>
          </p:nvPr>
        </p:nvSpPr>
        <p:spPr>
          <a:xfrm>
            <a:off x="311700" y="2367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244">
                <a:highlight>
                  <a:schemeClr val="lt1"/>
                </a:highlight>
              </a:rPr>
              <a:t>Reactive vs. Proactive Teachers </a:t>
            </a:r>
            <a:endParaRPr sz="3244">
              <a:highlight>
                <a:schemeClr val="lt1"/>
              </a:highlight>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83" name="Google Shape;183;p31"/>
          <p:cNvSpPr txBox="1"/>
          <p:nvPr>
            <p:ph idx="1" type="body"/>
          </p:nvPr>
        </p:nvSpPr>
        <p:spPr>
          <a:xfrm>
            <a:off x="157750" y="1017725"/>
            <a:ext cx="4260300" cy="3416400"/>
          </a:xfrm>
          <a:prstGeom prst="rect">
            <a:avLst/>
          </a:prstGeom>
          <a:solidFill>
            <a:schemeClr val="lt1"/>
          </a:solidFill>
        </p:spPr>
        <p:txBody>
          <a:bodyPr anchorCtr="0" anchor="t" bIns="91425" lIns="91425" spcFirstLastPara="1" rIns="91425" wrap="square" tIns="91425">
            <a:normAutofit fontScale="70000"/>
          </a:bodyPr>
          <a:lstStyle/>
          <a:p>
            <a:pPr indent="0" lvl="0" marL="0" rtl="0" algn="l">
              <a:spcBef>
                <a:spcPts val="0"/>
              </a:spcBef>
              <a:spcAft>
                <a:spcPts val="0"/>
              </a:spcAft>
              <a:buNone/>
            </a:pPr>
            <a:r>
              <a:rPr lang="en" sz="2187">
                <a:solidFill>
                  <a:schemeClr val="dk1"/>
                </a:solidFill>
              </a:rPr>
              <a:t>Reactive Teacher</a:t>
            </a:r>
            <a:endParaRPr sz="2187">
              <a:solidFill>
                <a:schemeClr val="dk1"/>
              </a:solidFill>
            </a:endParaRPr>
          </a:p>
          <a:p>
            <a:pPr indent="0" lvl="0" marL="0" rtl="0" algn="l">
              <a:spcBef>
                <a:spcPts val="1200"/>
              </a:spcBef>
              <a:spcAft>
                <a:spcPts val="0"/>
              </a:spcAft>
              <a:buNone/>
            </a:pPr>
            <a:r>
              <a:rPr lang="en">
                <a:solidFill>
                  <a:schemeClr val="dk1"/>
                </a:solidFill>
              </a:rPr>
              <a:t>A reactive teacher responds to problems after they happen. </a:t>
            </a:r>
            <a:endParaRPr>
              <a:solidFill>
                <a:schemeClr val="dk1"/>
              </a:solidFill>
            </a:endParaRPr>
          </a:p>
          <a:p>
            <a:pPr indent="0" lvl="0" marL="0" rtl="0" algn="l">
              <a:spcBef>
                <a:spcPts val="1200"/>
              </a:spcBef>
              <a:spcAft>
                <a:spcPts val="0"/>
              </a:spcAft>
              <a:buNone/>
            </a:pPr>
            <a:r>
              <a:rPr lang="en" u="sng">
                <a:solidFill>
                  <a:schemeClr val="dk1"/>
                </a:solidFill>
              </a:rPr>
              <a:t>For example:</a:t>
            </a:r>
            <a:endParaRPr u="sng">
              <a:solidFill>
                <a:schemeClr val="dk1"/>
              </a:solidFill>
            </a:endParaRPr>
          </a:p>
          <a:p>
            <a:pPr indent="0" lvl="0" marL="0" rtl="0" algn="l">
              <a:spcBef>
                <a:spcPts val="1200"/>
              </a:spcBef>
              <a:spcAft>
                <a:spcPts val="0"/>
              </a:spcAft>
              <a:buNone/>
            </a:pPr>
            <a:r>
              <a:rPr lang="en">
                <a:solidFill>
                  <a:schemeClr val="dk1"/>
                </a:solidFill>
              </a:rPr>
              <a:t>Students are running unsafely, and the teacher yells at them after someone almost gets hurt.</a:t>
            </a:r>
            <a:endParaRPr>
              <a:solidFill>
                <a:schemeClr val="dk1"/>
              </a:solidFill>
            </a:endParaRPr>
          </a:p>
          <a:p>
            <a:pPr indent="0" lvl="0" marL="0" rtl="0" algn="l">
              <a:spcBef>
                <a:spcPts val="1200"/>
              </a:spcBef>
              <a:spcAft>
                <a:spcPts val="0"/>
              </a:spcAft>
              <a:buNone/>
            </a:pPr>
            <a:r>
              <a:rPr lang="en">
                <a:solidFill>
                  <a:schemeClr val="dk1"/>
                </a:solidFill>
              </a:rPr>
              <a:t>Equipment is left out, and the teacher reprimands students during class instead of setting clear routines.</a:t>
            </a:r>
            <a:endParaRPr>
              <a:solidFill>
                <a:schemeClr val="dk1"/>
              </a:solidFill>
            </a:endParaRPr>
          </a:p>
          <a:p>
            <a:pPr indent="0" lvl="0" marL="0" rtl="0" algn="l">
              <a:spcBef>
                <a:spcPts val="1200"/>
              </a:spcBef>
              <a:spcAft>
                <a:spcPts val="1200"/>
              </a:spcAft>
              <a:buNone/>
            </a:pPr>
            <a:r>
              <a:rPr lang="en">
                <a:solidFill>
                  <a:schemeClr val="dk1"/>
                </a:solidFill>
              </a:rPr>
              <a:t>Downside: This can lead to confusion, inconsistent expectations, disruptions, and unsafe situations because students don’t know what is expected beforehand.</a:t>
            </a:r>
            <a:endParaRPr>
              <a:solidFill>
                <a:schemeClr val="dk1"/>
              </a:solidFill>
            </a:endParaRPr>
          </a:p>
        </p:txBody>
      </p:sp>
      <p:sp>
        <p:nvSpPr>
          <p:cNvPr id="184" name="Google Shape;184;p31"/>
          <p:cNvSpPr txBox="1"/>
          <p:nvPr/>
        </p:nvSpPr>
        <p:spPr>
          <a:xfrm>
            <a:off x="4716900" y="980425"/>
            <a:ext cx="4260300" cy="40713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rPr>
              <a:t>Proactive Teacher</a:t>
            </a:r>
            <a:endParaRPr sz="1800">
              <a:solidFill>
                <a:schemeClr val="dk1"/>
              </a:solidFill>
            </a:endParaRPr>
          </a:p>
          <a:p>
            <a:pPr indent="0" lvl="0" marL="0" rtl="0" algn="l">
              <a:spcBef>
                <a:spcPts val="0"/>
              </a:spcBef>
              <a:spcAft>
                <a:spcPts val="0"/>
              </a:spcAft>
              <a:buNone/>
            </a:pPr>
            <a:r>
              <a:t/>
            </a:r>
            <a:endParaRPr sz="1250">
              <a:solidFill>
                <a:schemeClr val="dk1"/>
              </a:solidFill>
            </a:endParaRPr>
          </a:p>
          <a:p>
            <a:pPr indent="0" lvl="0" marL="0" rtl="0" algn="l">
              <a:spcBef>
                <a:spcPts val="0"/>
              </a:spcBef>
              <a:spcAft>
                <a:spcPts val="0"/>
              </a:spcAft>
              <a:buNone/>
            </a:pPr>
            <a:r>
              <a:rPr lang="en" sz="1250">
                <a:solidFill>
                  <a:schemeClr val="dk1"/>
                </a:solidFill>
              </a:rPr>
              <a:t>A proactive teacher anticipates issues and prevents them before they occur. </a:t>
            </a:r>
            <a:endParaRPr sz="1250">
              <a:solidFill>
                <a:schemeClr val="dk1"/>
              </a:solidFill>
            </a:endParaRPr>
          </a:p>
          <a:p>
            <a:pPr indent="0" lvl="0" marL="0" rtl="0" algn="l">
              <a:spcBef>
                <a:spcPts val="0"/>
              </a:spcBef>
              <a:spcAft>
                <a:spcPts val="0"/>
              </a:spcAft>
              <a:buNone/>
            </a:pPr>
            <a:r>
              <a:t/>
            </a:r>
            <a:endParaRPr sz="1250">
              <a:solidFill>
                <a:schemeClr val="dk1"/>
              </a:solidFill>
            </a:endParaRPr>
          </a:p>
          <a:p>
            <a:pPr indent="0" lvl="0" marL="0" rtl="0" algn="l">
              <a:spcBef>
                <a:spcPts val="0"/>
              </a:spcBef>
              <a:spcAft>
                <a:spcPts val="0"/>
              </a:spcAft>
              <a:buNone/>
            </a:pPr>
            <a:r>
              <a:rPr lang="en" sz="1250" u="sng">
                <a:solidFill>
                  <a:schemeClr val="dk1"/>
                </a:solidFill>
              </a:rPr>
              <a:t>For example:</a:t>
            </a:r>
            <a:endParaRPr sz="1250" u="sng">
              <a:solidFill>
                <a:schemeClr val="dk1"/>
              </a:solidFill>
            </a:endParaRPr>
          </a:p>
          <a:p>
            <a:pPr indent="0" lvl="0" marL="0" rtl="0" algn="l">
              <a:spcBef>
                <a:spcPts val="0"/>
              </a:spcBef>
              <a:spcAft>
                <a:spcPts val="0"/>
              </a:spcAft>
              <a:buNone/>
            </a:pPr>
            <a:r>
              <a:t/>
            </a:r>
            <a:endParaRPr sz="1250" u="sng">
              <a:solidFill>
                <a:schemeClr val="dk1"/>
              </a:solidFill>
            </a:endParaRPr>
          </a:p>
          <a:p>
            <a:pPr indent="0" lvl="0" marL="0" rtl="0" algn="l">
              <a:spcBef>
                <a:spcPts val="0"/>
              </a:spcBef>
              <a:spcAft>
                <a:spcPts val="0"/>
              </a:spcAft>
              <a:buNone/>
            </a:pPr>
            <a:r>
              <a:rPr lang="en" sz="1250">
                <a:solidFill>
                  <a:schemeClr val="dk1"/>
                </a:solidFill>
              </a:rPr>
              <a:t>Establishes clear entry, exit, and equipment routines on the first day.</a:t>
            </a:r>
            <a:endParaRPr sz="1250">
              <a:solidFill>
                <a:schemeClr val="dk1"/>
              </a:solidFill>
            </a:endParaRPr>
          </a:p>
          <a:p>
            <a:pPr indent="0" lvl="0" marL="0" rtl="0" algn="l">
              <a:spcBef>
                <a:spcPts val="0"/>
              </a:spcBef>
              <a:spcAft>
                <a:spcPts val="0"/>
              </a:spcAft>
              <a:buNone/>
            </a:pPr>
            <a:r>
              <a:t/>
            </a:r>
            <a:endParaRPr sz="1250">
              <a:solidFill>
                <a:schemeClr val="dk1"/>
              </a:solidFill>
            </a:endParaRPr>
          </a:p>
          <a:p>
            <a:pPr indent="0" lvl="0" marL="0" rtl="0" algn="l">
              <a:spcBef>
                <a:spcPts val="0"/>
              </a:spcBef>
              <a:spcAft>
                <a:spcPts val="0"/>
              </a:spcAft>
              <a:buNone/>
            </a:pPr>
            <a:r>
              <a:rPr lang="en" sz="1250">
                <a:solidFill>
                  <a:schemeClr val="dk1"/>
                </a:solidFill>
              </a:rPr>
              <a:t>Sets rules for safe movement and personal space, reviews them regularly, and models expectations.</a:t>
            </a:r>
            <a:endParaRPr sz="1250">
              <a:solidFill>
                <a:schemeClr val="dk1"/>
              </a:solidFill>
            </a:endParaRPr>
          </a:p>
          <a:p>
            <a:pPr indent="0" lvl="0" marL="0" rtl="0" algn="l">
              <a:spcBef>
                <a:spcPts val="0"/>
              </a:spcBef>
              <a:spcAft>
                <a:spcPts val="0"/>
              </a:spcAft>
              <a:buNone/>
            </a:pPr>
            <a:r>
              <a:t/>
            </a:r>
            <a:endParaRPr sz="1250">
              <a:solidFill>
                <a:schemeClr val="dk1"/>
              </a:solidFill>
            </a:endParaRPr>
          </a:p>
          <a:p>
            <a:pPr indent="0" lvl="0" marL="0" rtl="0" algn="l">
              <a:spcBef>
                <a:spcPts val="0"/>
              </a:spcBef>
              <a:spcAft>
                <a:spcPts val="0"/>
              </a:spcAft>
              <a:buNone/>
            </a:pPr>
            <a:r>
              <a:rPr lang="en" sz="1250">
                <a:solidFill>
                  <a:schemeClr val="dk1"/>
                </a:solidFill>
              </a:rPr>
              <a:t>Monitors student behavior and redirects before problems escalate.</a:t>
            </a:r>
            <a:endParaRPr sz="1250">
              <a:solidFill>
                <a:schemeClr val="dk1"/>
              </a:solidFill>
            </a:endParaRPr>
          </a:p>
          <a:p>
            <a:pPr indent="0" lvl="0" marL="0" rtl="0" algn="l">
              <a:spcBef>
                <a:spcPts val="0"/>
              </a:spcBef>
              <a:spcAft>
                <a:spcPts val="0"/>
              </a:spcAft>
              <a:buNone/>
            </a:pPr>
            <a:r>
              <a:t/>
            </a:r>
            <a:endParaRPr sz="1250">
              <a:solidFill>
                <a:schemeClr val="dk1"/>
              </a:solidFill>
            </a:endParaRPr>
          </a:p>
          <a:p>
            <a:pPr indent="0" lvl="0" marL="0" rtl="0" algn="l">
              <a:spcBef>
                <a:spcPts val="0"/>
              </a:spcBef>
              <a:spcAft>
                <a:spcPts val="0"/>
              </a:spcAft>
              <a:buNone/>
            </a:pPr>
            <a:r>
              <a:rPr lang="en" sz="1250">
                <a:solidFill>
                  <a:schemeClr val="dk1"/>
                </a:solidFill>
              </a:rPr>
              <a:t>Upside: This creates a safe, structured, and positive learning environment where students understand expectations, behavior problems are minimized, and more time is spent on learning and activity.</a:t>
            </a:r>
            <a:endParaRPr sz="125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3520">
                <a:highlight>
                  <a:schemeClr val="lt1"/>
                </a:highlight>
              </a:rPr>
              <a:t>Purpose</a:t>
            </a:r>
            <a:endParaRPr sz="3520">
              <a:highlight>
                <a:schemeClr val="lt1"/>
              </a:highlight>
            </a:endParaRPr>
          </a:p>
        </p:txBody>
      </p:sp>
      <p:sp>
        <p:nvSpPr>
          <p:cNvPr id="61" name="Google Shape;61;p14"/>
          <p:cNvSpPr txBox="1"/>
          <p:nvPr>
            <p:ph idx="1" type="body"/>
          </p:nvPr>
        </p:nvSpPr>
        <p:spPr>
          <a:xfrm>
            <a:off x="311700" y="1152475"/>
            <a:ext cx="8520600" cy="3416400"/>
          </a:xfrm>
          <a:prstGeom prst="rect">
            <a:avLst/>
          </a:prstGeom>
          <a:solidFill>
            <a:schemeClr val="lt1"/>
          </a:solidFill>
        </p:spPr>
        <p:txBody>
          <a:bodyPr anchorCtr="0" anchor="t" bIns="91425" lIns="91425" spcFirstLastPara="1" rIns="91425" wrap="square" tIns="91425">
            <a:normAutofit lnSpcReduction="10000"/>
          </a:bodyPr>
          <a:lstStyle/>
          <a:p>
            <a:pPr indent="0" lvl="0" marL="0" rtl="0" algn="l">
              <a:spcBef>
                <a:spcPts val="0"/>
              </a:spcBef>
              <a:spcAft>
                <a:spcPts val="1200"/>
              </a:spcAft>
              <a:buNone/>
            </a:pPr>
            <a:r>
              <a:rPr lang="en">
                <a:solidFill>
                  <a:schemeClr val="dk1"/>
                </a:solidFill>
              </a:rPr>
              <a:t>The purpose of this Inclusive Classroom Culture Plan is to create a learning environment where every student feels valued, supported, and capable of success. I believe that students learn best when they feel safe, respected, and seen for who they are as individuals. Building an inclusive classroom isn’t just about meeting academic needs, it is about creating a community where diverse learners can thrive socially, emotionally, and behaviorally. This plan will guide my decisions as a teacher so that I can foster belonging, nurture student strengths, and ensure that all learners, regardless of background, ability, or experience have equitable opportunities to participate and succeed. Inclusivity is important to me because every student deserves a classroom where they feel they matter, where their voice is heard, and where they can grow into confident, resilient learners.</a:t>
            </a:r>
            <a:endParaRPr>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8" name="Shape 188"/>
        <p:cNvGrpSpPr/>
        <p:nvPr/>
      </p:nvGrpSpPr>
      <p:grpSpPr>
        <a:xfrm>
          <a:off x="0" y="0"/>
          <a:ext cx="0" cy="0"/>
          <a:chOff x="0" y="0"/>
          <a:chExt cx="0" cy="0"/>
        </a:xfrm>
      </p:grpSpPr>
      <p:sp>
        <p:nvSpPr>
          <p:cNvPr id="189" name="Google Shape;189;p32"/>
          <p:cNvSpPr txBox="1"/>
          <p:nvPr>
            <p:ph type="title"/>
          </p:nvPr>
        </p:nvSpPr>
        <p:spPr>
          <a:xfrm>
            <a:off x="76250" y="828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highlight>
                  <a:schemeClr val="lt1"/>
                </a:highlight>
              </a:rPr>
              <a:t>Teacher Language </a:t>
            </a:r>
            <a:endParaRPr>
              <a:highlight>
                <a:schemeClr val="lt1"/>
              </a:highlight>
            </a:endParaRPr>
          </a:p>
        </p:txBody>
      </p:sp>
      <p:sp>
        <p:nvSpPr>
          <p:cNvPr id="190" name="Google Shape;190;p32"/>
          <p:cNvSpPr txBox="1"/>
          <p:nvPr>
            <p:ph idx="1" type="body"/>
          </p:nvPr>
        </p:nvSpPr>
        <p:spPr>
          <a:xfrm>
            <a:off x="146675" y="808375"/>
            <a:ext cx="8520600" cy="858300"/>
          </a:xfrm>
          <a:prstGeom prst="rect">
            <a:avLst/>
          </a:prstGeom>
          <a:solidFill>
            <a:schemeClr val="lt1"/>
          </a:solidFill>
        </p:spPr>
        <p:txBody>
          <a:bodyPr anchorCtr="0" anchor="t" bIns="91425" lIns="91425" spcFirstLastPara="1" rIns="91425" wrap="square" tIns="91425">
            <a:normAutofit lnSpcReduction="10000"/>
          </a:bodyPr>
          <a:lstStyle/>
          <a:p>
            <a:pPr indent="0" lvl="0" marL="0" rtl="0" algn="l">
              <a:spcBef>
                <a:spcPts val="0"/>
              </a:spcBef>
              <a:spcAft>
                <a:spcPts val="1200"/>
              </a:spcAft>
              <a:buNone/>
            </a:pPr>
            <a:r>
              <a:rPr lang="en" sz="1400">
                <a:solidFill>
                  <a:schemeClr val="dk1"/>
                </a:solidFill>
              </a:rPr>
              <a:t>Teacher language is one of the most powerful tools we have in PE. The words we use can shape student behavior, motivation, and learning. In the gym, where students are moving and using equipment, being intentional with language helps maintain safety, focus, and engagement.</a:t>
            </a:r>
            <a:endParaRPr sz="1400">
              <a:solidFill>
                <a:schemeClr val="dk1"/>
              </a:solidFill>
            </a:endParaRPr>
          </a:p>
        </p:txBody>
      </p:sp>
      <p:sp>
        <p:nvSpPr>
          <p:cNvPr id="191" name="Google Shape;191;p32"/>
          <p:cNvSpPr txBox="1"/>
          <p:nvPr/>
        </p:nvSpPr>
        <p:spPr>
          <a:xfrm>
            <a:off x="146675" y="2095450"/>
            <a:ext cx="3296100" cy="29862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u="sng">
                <a:solidFill>
                  <a:schemeClr val="dk1"/>
                </a:solidFill>
              </a:rPr>
              <a:t>Reminding</a:t>
            </a:r>
            <a:endParaRPr b="1" sz="1200" u="sng">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lang="en" sz="1000">
                <a:solidFill>
                  <a:schemeClr val="dk1"/>
                </a:solidFill>
              </a:rPr>
              <a:t>Purpose: To prompt students to remember expectations before a problem occurs.</a:t>
            </a: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lang="en" sz="1000">
                <a:solidFill>
                  <a:schemeClr val="dk1"/>
                </a:solidFill>
              </a:rPr>
              <a:t>When to Use:</a:t>
            </a: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lang="en" sz="1000">
                <a:solidFill>
                  <a:schemeClr val="dk1"/>
                </a:solidFill>
              </a:rPr>
              <a:t>At the start of class: “Remember, keep your hands and feet to yourself.”</a:t>
            </a: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lang="en" sz="1000">
                <a:solidFill>
                  <a:schemeClr val="dk1"/>
                </a:solidFill>
              </a:rPr>
              <a:t>Before transitions: “When you hear the whistle, freeze and look at me.”</a:t>
            </a: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lang="en" sz="1000">
                <a:solidFill>
                  <a:schemeClr val="dk1"/>
                </a:solidFill>
              </a:rPr>
              <a:t>During activities to reinforce routines: “Stay in your personal space while dribbling the ball.”</a:t>
            </a: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lang="en" sz="1000">
                <a:solidFill>
                  <a:schemeClr val="dk1"/>
                </a:solidFill>
              </a:rPr>
              <a:t>Effect: Prevents problems before they happen and reinforces consistency.</a:t>
            </a:r>
            <a:endParaRPr sz="1000">
              <a:solidFill>
                <a:schemeClr val="dk1"/>
              </a:solidFill>
            </a:endParaRPr>
          </a:p>
        </p:txBody>
      </p:sp>
      <p:sp>
        <p:nvSpPr>
          <p:cNvPr id="192" name="Google Shape;192;p32"/>
          <p:cNvSpPr txBox="1"/>
          <p:nvPr/>
        </p:nvSpPr>
        <p:spPr>
          <a:xfrm>
            <a:off x="3488175" y="1787650"/>
            <a:ext cx="2879700" cy="32940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u="sng">
                <a:solidFill>
                  <a:schemeClr val="dk1"/>
                </a:solidFill>
              </a:rPr>
              <a:t>Reinforcing</a:t>
            </a:r>
            <a:endParaRPr b="1" sz="1200" u="sng">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lang="en" sz="1000">
                <a:solidFill>
                  <a:schemeClr val="dk1"/>
                </a:solidFill>
              </a:rPr>
              <a:t>Purpose: To acknowledge and encourage positive behavior or effort.</a:t>
            </a: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lang="en" sz="1000">
                <a:solidFill>
                  <a:schemeClr val="dk1"/>
                </a:solidFill>
              </a:rPr>
              <a:t>When to Use:</a:t>
            </a: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lang="en" sz="1000">
                <a:solidFill>
                  <a:schemeClr val="dk1"/>
                </a:solidFill>
              </a:rPr>
              <a:t>When a student follows directions or demonstrates effort: “Great job keeping your space!”</a:t>
            </a: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lang="en" sz="1000">
                <a:solidFill>
                  <a:schemeClr val="dk1"/>
                </a:solidFill>
              </a:rPr>
              <a:t>During skill practice: “I love how you tried your best on that jump!”</a:t>
            </a: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lang="en" sz="1000">
                <a:solidFill>
                  <a:schemeClr val="dk1"/>
                </a:solidFill>
              </a:rPr>
              <a:t>After teamwork: “I noticed how you encouraged your partner—excellent teamwork!”</a:t>
            </a: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lang="en" sz="1000">
                <a:solidFill>
                  <a:schemeClr val="dk1"/>
                </a:solidFill>
              </a:rPr>
              <a:t>Effect: Strengthens desired behaviors, boosts confidence, and motivates students to continue positive actions.</a:t>
            </a:r>
            <a:endParaRPr sz="1000">
              <a:solidFill>
                <a:schemeClr val="dk1"/>
              </a:solidFill>
            </a:endParaRPr>
          </a:p>
        </p:txBody>
      </p:sp>
      <p:sp>
        <p:nvSpPr>
          <p:cNvPr id="193" name="Google Shape;193;p32"/>
          <p:cNvSpPr txBox="1"/>
          <p:nvPr/>
        </p:nvSpPr>
        <p:spPr>
          <a:xfrm>
            <a:off x="6413275" y="1819550"/>
            <a:ext cx="2643900" cy="32940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u="sng">
                <a:solidFill>
                  <a:schemeClr val="dk1"/>
                </a:solidFill>
              </a:rPr>
              <a:t>Redirecting</a:t>
            </a:r>
            <a:endParaRPr b="1" sz="1200" u="sng">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lang="en" sz="1000">
                <a:solidFill>
                  <a:schemeClr val="dk1"/>
                </a:solidFill>
              </a:rPr>
              <a:t>Purpose: To correct inappropriate or unsafe behavior quickly and calmly.</a:t>
            </a: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lang="en" sz="1000">
                <a:solidFill>
                  <a:schemeClr val="dk1"/>
                </a:solidFill>
              </a:rPr>
              <a:t>When to Use:</a:t>
            </a: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lang="en" sz="1000">
                <a:solidFill>
                  <a:schemeClr val="dk1"/>
                </a:solidFill>
              </a:rPr>
              <a:t>If a student is off-task, unsafe, or disruptive: “Please return to your spot and use your equipment safely.”</a:t>
            </a: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lang="en" sz="1000">
                <a:solidFill>
                  <a:schemeClr val="dk1"/>
                </a:solidFill>
              </a:rPr>
              <a:t>During group activities: “Stop throwing the ball until everyone is ready.”</a:t>
            </a: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lang="en" sz="1000">
                <a:solidFill>
                  <a:schemeClr val="dk1"/>
                </a:solidFill>
              </a:rPr>
              <a:t>When personal space is violated: “Remember, keep your bubble space so everyone is safe.”</a:t>
            </a: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lang="en" sz="1000">
                <a:solidFill>
                  <a:schemeClr val="dk1"/>
                </a:solidFill>
              </a:rPr>
              <a:t>Effect: Minimizes risk, restores focus, and maintains a positive learning environment.</a:t>
            </a:r>
            <a:endParaRPr sz="1000">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7" name="Shape 197"/>
        <p:cNvGrpSpPr/>
        <p:nvPr/>
      </p:nvGrpSpPr>
      <p:grpSpPr>
        <a:xfrm>
          <a:off x="0" y="0"/>
          <a:ext cx="0" cy="0"/>
          <a:chOff x="0" y="0"/>
          <a:chExt cx="0" cy="0"/>
        </a:xfrm>
      </p:grpSpPr>
      <p:sp>
        <p:nvSpPr>
          <p:cNvPr id="198" name="Google Shape;198;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1200"/>
              </a:spcBef>
              <a:spcAft>
                <a:spcPts val="0"/>
              </a:spcAft>
              <a:buNone/>
            </a:pPr>
            <a:r>
              <a:rPr lang="en" sz="2983">
                <a:solidFill>
                  <a:srgbClr val="000000"/>
                </a:solidFill>
                <a:highlight>
                  <a:schemeClr val="lt1"/>
                </a:highlight>
              </a:rPr>
              <a:t>Sensory Safe Classroom</a:t>
            </a:r>
            <a:endParaRPr sz="2983">
              <a:solidFill>
                <a:srgbClr val="000000"/>
              </a:solidFill>
              <a:highlight>
                <a:schemeClr val="lt1"/>
              </a:highlight>
            </a:endParaRPr>
          </a:p>
          <a:p>
            <a:pPr indent="0" lvl="0" marL="0" rtl="0" algn="l">
              <a:spcBef>
                <a:spcPts val="1200"/>
              </a:spcBef>
              <a:spcAft>
                <a:spcPts val="0"/>
              </a:spcAft>
              <a:buNone/>
            </a:pPr>
            <a:r>
              <a:t/>
            </a:r>
            <a:endParaRPr/>
          </a:p>
        </p:txBody>
      </p:sp>
      <p:sp>
        <p:nvSpPr>
          <p:cNvPr id="199" name="Google Shape;199;p33"/>
          <p:cNvSpPr txBox="1"/>
          <p:nvPr>
            <p:ph idx="1" type="body"/>
          </p:nvPr>
        </p:nvSpPr>
        <p:spPr>
          <a:xfrm>
            <a:off x="311700" y="1152475"/>
            <a:ext cx="8520600" cy="3416400"/>
          </a:xfrm>
          <a:prstGeom prst="rect">
            <a:avLst/>
          </a:prstGeom>
          <a:solidFill>
            <a:schemeClr val="lt1"/>
          </a:solidFill>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chemeClr val="dk1"/>
                </a:solidFill>
              </a:rPr>
              <a:t>Creating a sensory-safe environment in gym class is essential because many students can become overwhelmed by loud noises, fast movement, or unpredictable transitions. As a PE teacher, you can support all learners by providing consistent routines, offering quiet corners or calming stations, and using visual schedules to show what activities are coming next. Giving students options such as noise-reducing headphones, softer equipment, or modified participation helps them feel comfortable and secure. By being aware of sensory triggers, lowering unnecessary volume, and giving clear, calm directions, you create a gym space where every student feels safe, regulated, and ready to learn and move.</a:t>
            </a:r>
            <a:endParaRPr>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3" name="Shape 203"/>
        <p:cNvGrpSpPr/>
        <p:nvPr/>
      </p:nvGrpSpPr>
      <p:grpSpPr>
        <a:xfrm>
          <a:off x="0" y="0"/>
          <a:ext cx="0" cy="0"/>
          <a:chOff x="0" y="0"/>
          <a:chExt cx="0" cy="0"/>
        </a:xfrm>
      </p:grpSpPr>
      <p:sp>
        <p:nvSpPr>
          <p:cNvPr id="204" name="Google Shape;204;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highlight>
                  <a:schemeClr val="lt1"/>
                </a:highlight>
              </a:rPr>
              <a:t>Casel 5 Competencies</a:t>
            </a:r>
            <a:endParaRPr>
              <a:highlight>
                <a:schemeClr val="lt1"/>
              </a:highlight>
            </a:endParaRPr>
          </a:p>
        </p:txBody>
      </p:sp>
      <p:sp>
        <p:nvSpPr>
          <p:cNvPr id="205" name="Google Shape;205;p34"/>
          <p:cNvSpPr txBox="1"/>
          <p:nvPr>
            <p:ph idx="1" type="body"/>
          </p:nvPr>
        </p:nvSpPr>
        <p:spPr>
          <a:xfrm>
            <a:off x="311700" y="1152475"/>
            <a:ext cx="8520600" cy="3416400"/>
          </a:xfrm>
          <a:prstGeom prst="rect">
            <a:avLst/>
          </a:prstGeom>
          <a:solidFill>
            <a:schemeClr val="lt1"/>
          </a:solidFill>
        </p:spPr>
        <p:txBody>
          <a:bodyPr anchorCtr="0" anchor="t" bIns="91425" lIns="91425" spcFirstLastPara="1" rIns="91425" wrap="square" tIns="91425">
            <a:normAutofit lnSpcReduction="10000"/>
          </a:bodyPr>
          <a:lstStyle/>
          <a:p>
            <a:pPr indent="0" lvl="0" marL="0" rtl="0" algn="l">
              <a:spcBef>
                <a:spcPts val="0"/>
              </a:spcBef>
              <a:spcAft>
                <a:spcPts val="1200"/>
              </a:spcAft>
              <a:buNone/>
            </a:pPr>
            <a:r>
              <a:rPr lang="en">
                <a:solidFill>
                  <a:schemeClr val="dk1"/>
                </a:solidFill>
              </a:rPr>
              <a:t>I</a:t>
            </a:r>
            <a:r>
              <a:rPr lang="en">
                <a:solidFill>
                  <a:schemeClr val="dk1"/>
                </a:solidFill>
              </a:rPr>
              <a:t>n gym class, the CASEL 5 Competencies, self-awareness, self-management, social awareness, relationship skills, and responsible decision-making become the foundation for meaningful connection and a positive class climate. Short check-ins or movement-based greetings build self- and social-awareness as students recognize their emotions and acknowledge others. Quick mindfulness stretches or breathing exercises strengthen self-management before active lessons begin. Partner discussions or team-building warm-ups help students practice relationship skills, like communication and cooperation. Finally, reviewing daily goals or reflecting on choices encourages responsible decision-making that carries into gameplay. By weaving these competencies into simple routines, PE teachers set the tone for safe, supportive, and inclusive movement experiences.</a:t>
            </a:r>
            <a:endParaRPr>
              <a:solidFill>
                <a:schemeClr val="dk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9" name="Shape 209"/>
        <p:cNvGrpSpPr/>
        <p:nvPr/>
      </p:nvGrpSpPr>
      <p:grpSpPr>
        <a:xfrm>
          <a:off x="0" y="0"/>
          <a:ext cx="0" cy="0"/>
          <a:chOff x="0" y="0"/>
          <a:chExt cx="0" cy="0"/>
        </a:xfrm>
      </p:grpSpPr>
      <p:sp>
        <p:nvSpPr>
          <p:cNvPr id="210" name="Google Shape;210;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11" name="Google Shape;211;p3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12" name="Google Shape;212;p35" title="download.png"/>
          <p:cNvPicPr preferRelativeResize="0"/>
          <p:nvPr/>
        </p:nvPicPr>
        <p:blipFill>
          <a:blip r:embed="rId4">
            <a:alphaModFix/>
          </a:blip>
          <a:stretch>
            <a:fillRect/>
          </a:stretch>
        </p:blipFill>
        <p:spPr>
          <a:xfrm>
            <a:off x="2631973" y="631712"/>
            <a:ext cx="3880052" cy="38800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6" name="Shape 216"/>
        <p:cNvGrpSpPr/>
        <p:nvPr/>
      </p:nvGrpSpPr>
      <p:grpSpPr>
        <a:xfrm>
          <a:off x="0" y="0"/>
          <a:ext cx="0" cy="0"/>
          <a:chOff x="0" y="0"/>
          <a:chExt cx="0" cy="0"/>
        </a:xfrm>
      </p:grpSpPr>
      <p:sp>
        <p:nvSpPr>
          <p:cNvPr id="217" name="Google Shape;217;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highlight>
                  <a:schemeClr val="lt1"/>
                </a:highlight>
              </a:rPr>
              <a:t>Non-Negotiables and Consequences</a:t>
            </a:r>
            <a:endParaRPr>
              <a:highlight>
                <a:schemeClr val="lt1"/>
              </a:highlight>
            </a:endParaRPr>
          </a:p>
        </p:txBody>
      </p:sp>
      <p:sp>
        <p:nvSpPr>
          <p:cNvPr id="218" name="Google Shape;218;p36"/>
          <p:cNvSpPr txBox="1"/>
          <p:nvPr>
            <p:ph idx="1" type="body"/>
          </p:nvPr>
        </p:nvSpPr>
        <p:spPr>
          <a:xfrm>
            <a:off x="311700" y="1152475"/>
            <a:ext cx="8520600" cy="2147400"/>
          </a:xfrm>
          <a:prstGeom prst="rect">
            <a:avLst/>
          </a:prstGeom>
          <a:solidFill>
            <a:schemeClr val="lt1"/>
          </a:solidFill>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chemeClr val="dk1"/>
                </a:solidFill>
              </a:rPr>
              <a:t>In PE, non-negotiables are the essential behaviors that keep everyone safe and allow class to run smoothly. These include listening when the teacher is talking, keeping hands and equipment to yourself, using safe movement at all times, and showing respect to classmates and adults. When a non-negotiable is broken, consequences should be predictable, calm, and consistent. A typical progression might include:</a:t>
            </a:r>
            <a:endParaRPr>
              <a:solidFill>
                <a:schemeClr val="dk1"/>
              </a:solidFill>
            </a:endParaRPr>
          </a:p>
        </p:txBody>
      </p:sp>
      <p:sp>
        <p:nvSpPr>
          <p:cNvPr id="219" name="Google Shape;219;p36"/>
          <p:cNvSpPr txBox="1"/>
          <p:nvPr/>
        </p:nvSpPr>
        <p:spPr>
          <a:xfrm>
            <a:off x="1964100" y="3434625"/>
            <a:ext cx="5215800" cy="1477500"/>
          </a:xfrm>
          <a:prstGeom prst="rect">
            <a:avLst/>
          </a:prstGeom>
          <a:solidFill>
            <a:schemeClr val="lt1"/>
          </a:solid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1"/>
              </a:buClr>
              <a:buSzPts val="1400"/>
              <a:buAutoNum type="arabicPeriod"/>
            </a:pPr>
            <a:r>
              <a:rPr lang="en">
                <a:solidFill>
                  <a:schemeClr val="dk1"/>
                </a:solidFill>
              </a:rPr>
              <a:t>Reminder of the expectation.</a:t>
            </a:r>
            <a:endParaRPr>
              <a:solidFill>
                <a:schemeClr val="dk1"/>
              </a:solidFill>
            </a:endParaRPr>
          </a:p>
          <a:p>
            <a:pPr indent="-317500" lvl="0" marL="457200" rtl="0" algn="l">
              <a:spcBef>
                <a:spcPts val="0"/>
              </a:spcBef>
              <a:spcAft>
                <a:spcPts val="0"/>
              </a:spcAft>
              <a:buClr>
                <a:schemeClr val="dk1"/>
              </a:buClr>
              <a:buSzPts val="1400"/>
              <a:buAutoNum type="arabicPeriod"/>
            </a:pPr>
            <a:r>
              <a:rPr lang="en">
                <a:solidFill>
                  <a:schemeClr val="dk1"/>
                </a:solidFill>
              </a:rPr>
              <a:t>Redirect with a quick reteach or change in behavior.</a:t>
            </a:r>
            <a:endParaRPr>
              <a:solidFill>
                <a:schemeClr val="dk1"/>
              </a:solidFill>
            </a:endParaRPr>
          </a:p>
          <a:p>
            <a:pPr indent="-317500" lvl="0" marL="457200" rtl="0" algn="l">
              <a:spcBef>
                <a:spcPts val="0"/>
              </a:spcBef>
              <a:spcAft>
                <a:spcPts val="0"/>
              </a:spcAft>
              <a:buClr>
                <a:schemeClr val="dk1"/>
              </a:buClr>
              <a:buSzPts val="1400"/>
              <a:buAutoNum type="arabicPeriod"/>
            </a:pPr>
            <a:r>
              <a:rPr lang="en">
                <a:solidFill>
                  <a:schemeClr val="dk1"/>
                </a:solidFill>
              </a:rPr>
              <a:t>Reflection break (brief time-out to reset).</a:t>
            </a:r>
            <a:endParaRPr>
              <a:solidFill>
                <a:schemeClr val="dk1"/>
              </a:solidFill>
            </a:endParaRPr>
          </a:p>
          <a:p>
            <a:pPr indent="-317500" lvl="0" marL="457200" rtl="0" algn="l">
              <a:spcBef>
                <a:spcPts val="0"/>
              </a:spcBef>
              <a:spcAft>
                <a:spcPts val="0"/>
              </a:spcAft>
              <a:buClr>
                <a:schemeClr val="dk1"/>
              </a:buClr>
              <a:buSzPts val="1400"/>
              <a:buAutoNum type="arabicPeriod"/>
            </a:pPr>
            <a:r>
              <a:rPr lang="en">
                <a:solidFill>
                  <a:schemeClr val="dk1"/>
                </a:solidFill>
              </a:rPr>
              <a:t>Loss of privilege (sit out of a small part of an activity).</a:t>
            </a:r>
            <a:endParaRPr>
              <a:solidFill>
                <a:schemeClr val="dk1"/>
              </a:solidFill>
            </a:endParaRPr>
          </a:p>
          <a:p>
            <a:pPr indent="-317500" lvl="0" marL="457200" rtl="0" algn="l">
              <a:spcBef>
                <a:spcPts val="0"/>
              </a:spcBef>
              <a:spcAft>
                <a:spcPts val="0"/>
              </a:spcAft>
              <a:buClr>
                <a:schemeClr val="dk1"/>
              </a:buClr>
              <a:buSzPts val="1400"/>
              <a:buAutoNum type="arabicPeriod"/>
            </a:pPr>
            <a:r>
              <a:rPr lang="en">
                <a:solidFill>
                  <a:schemeClr val="dk1"/>
                </a:solidFill>
              </a:rPr>
              <a:t>Parent/teacher communication if unsafe or repeated behaviors continue.</a:t>
            </a:r>
            <a:endParaRPr>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3" name="Shape 223"/>
        <p:cNvGrpSpPr/>
        <p:nvPr/>
      </p:nvGrpSpPr>
      <p:grpSpPr>
        <a:xfrm>
          <a:off x="0" y="0"/>
          <a:ext cx="0" cy="0"/>
          <a:chOff x="0" y="0"/>
          <a:chExt cx="0" cy="0"/>
        </a:xfrm>
      </p:grpSpPr>
      <p:sp>
        <p:nvSpPr>
          <p:cNvPr id="224" name="Google Shape;224;p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820">
                <a:highlight>
                  <a:schemeClr val="lt1"/>
                </a:highlight>
              </a:rPr>
              <a:t>Non-Negotiables for PE</a:t>
            </a:r>
            <a:endParaRPr sz="2820">
              <a:highlight>
                <a:schemeClr val="lt1"/>
              </a:highlight>
            </a:endParaRPr>
          </a:p>
        </p:txBody>
      </p:sp>
      <p:sp>
        <p:nvSpPr>
          <p:cNvPr id="225" name="Google Shape;225;p37"/>
          <p:cNvSpPr txBox="1"/>
          <p:nvPr>
            <p:ph idx="1" type="body"/>
          </p:nvPr>
        </p:nvSpPr>
        <p:spPr>
          <a:xfrm>
            <a:off x="311700" y="1152475"/>
            <a:ext cx="8520600" cy="3416400"/>
          </a:xfrm>
          <a:prstGeom prst="rect">
            <a:avLst/>
          </a:prstGeom>
          <a:solidFill>
            <a:schemeClr val="lt1"/>
          </a:solidFill>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Listen and stop immediately when you hear the whistle or teacher’s voice.</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Use safe movement at all times (no running into others, no rough play).</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Keep hands, feet, and equipment to yourself unless instructed.</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Respect all classmates and adults, kind words and actions only.</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Use equipment correctly and safely (no throwing without permission, no swinging items).</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Stay in the activity area/do not leave the gym without permission.</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Try your best and participate in whatever form you are able.</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Wear safe shoes and keep them tied.</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Be responsible for your body and your space (Be aware of others).</a:t>
            </a:r>
            <a:endParaRPr>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9" name="Shape 229"/>
        <p:cNvGrpSpPr/>
        <p:nvPr/>
      </p:nvGrpSpPr>
      <p:grpSpPr>
        <a:xfrm>
          <a:off x="0" y="0"/>
          <a:ext cx="0" cy="0"/>
          <a:chOff x="0" y="0"/>
          <a:chExt cx="0" cy="0"/>
        </a:xfrm>
      </p:grpSpPr>
      <p:sp>
        <p:nvSpPr>
          <p:cNvPr id="230" name="Google Shape;230;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highlight>
                  <a:schemeClr val="lt1"/>
                </a:highlight>
              </a:rPr>
              <a:t>Classroom Discipline Plan: Punitive vs. Restorative</a:t>
            </a:r>
            <a:endParaRPr>
              <a:highlight>
                <a:schemeClr val="lt1"/>
              </a:highlight>
            </a:endParaRPr>
          </a:p>
        </p:txBody>
      </p:sp>
      <p:sp>
        <p:nvSpPr>
          <p:cNvPr id="231" name="Google Shape;231;p38"/>
          <p:cNvSpPr txBox="1"/>
          <p:nvPr>
            <p:ph idx="1" type="body"/>
          </p:nvPr>
        </p:nvSpPr>
        <p:spPr>
          <a:xfrm>
            <a:off x="193975" y="1152475"/>
            <a:ext cx="4163400" cy="3416400"/>
          </a:xfrm>
          <a:prstGeom prst="rect">
            <a:avLst/>
          </a:prstGeom>
          <a:solidFill>
            <a:schemeClr val="lt1"/>
          </a:solidFill>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sz="2000" u="sng">
                <a:solidFill>
                  <a:schemeClr val="dk1"/>
                </a:solidFill>
              </a:rPr>
              <a:t>Punitive</a:t>
            </a:r>
            <a:endParaRPr b="1" sz="2000" u="sng">
              <a:solidFill>
                <a:schemeClr val="dk1"/>
              </a:solidFill>
            </a:endParaRPr>
          </a:p>
          <a:p>
            <a:pPr indent="0" lvl="0" marL="0" rtl="0" algn="l">
              <a:spcBef>
                <a:spcPts val="1200"/>
              </a:spcBef>
              <a:spcAft>
                <a:spcPts val="1200"/>
              </a:spcAft>
              <a:buNone/>
            </a:pPr>
            <a:r>
              <a:rPr lang="en">
                <a:solidFill>
                  <a:schemeClr val="dk1"/>
                </a:solidFill>
              </a:rPr>
              <a:t>A punitive discipline plan uses clear consequences when rules are broken. In PE, this might mean sitting out, losing equipment privileges, or calling home after repeated unsafe behavior. It stops misbehavior quickly and keeps the class safe, but it doesn’t always teach students how to make better choices.</a:t>
            </a:r>
            <a:endParaRPr>
              <a:solidFill>
                <a:schemeClr val="dk1"/>
              </a:solidFill>
            </a:endParaRPr>
          </a:p>
        </p:txBody>
      </p:sp>
      <p:sp>
        <p:nvSpPr>
          <p:cNvPr id="232" name="Google Shape;232;p38"/>
          <p:cNvSpPr txBox="1"/>
          <p:nvPr/>
        </p:nvSpPr>
        <p:spPr>
          <a:xfrm>
            <a:off x="4520475" y="1189875"/>
            <a:ext cx="4525800" cy="29862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u="sng">
                <a:solidFill>
                  <a:schemeClr val="dk1"/>
                </a:solidFill>
              </a:rPr>
              <a:t>Restorative</a:t>
            </a:r>
            <a:endParaRPr b="1" sz="2000" u="sng">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rPr lang="en" sz="1800">
                <a:solidFill>
                  <a:schemeClr val="dk1"/>
                </a:solidFill>
              </a:rPr>
              <a:t>A restorative discipline plan focuses on repairing harm and teaching responsibility. In PE, this could include a quick reflection talk, apologizing to a peer, or practicing the correct behavior before rejoining the activity. It helps students understand the impact of their actions and learn healthier ways to handle problems.</a:t>
            </a:r>
            <a:endParaRPr sz="1800">
              <a:solidFill>
                <a:schemeClr val="dk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6" name="Shape 236"/>
        <p:cNvGrpSpPr/>
        <p:nvPr/>
      </p:nvGrpSpPr>
      <p:grpSpPr>
        <a:xfrm>
          <a:off x="0" y="0"/>
          <a:ext cx="0" cy="0"/>
          <a:chOff x="0" y="0"/>
          <a:chExt cx="0" cy="0"/>
        </a:xfrm>
      </p:grpSpPr>
      <p:sp>
        <p:nvSpPr>
          <p:cNvPr id="237" name="Google Shape;237;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highlight>
                  <a:schemeClr val="lt1"/>
                </a:highlight>
              </a:rPr>
              <a:t>Executive Skills in the Inclusive Classroom</a:t>
            </a:r>
            <a:endParaRPr>
              <a:highlight>
                <a:schemeClr val="lt1"/>
              </a:highlight>
            </a:endParaRPr>
          </a:p>
        </p:txBody>
      </p:sp>
      <p:sp>
        <p:nvSpPr>
          <p:cNvPr id="238" name="Google Shape;238;p39"/>
          <p:cNvSpPr txBox="1"/>
          <p:nvPr>
            <p:ph idx="1" type="body"/>
          </p:nvPr>
        </p:nvSpPr>
        <p:spPr>
          <a:xfrm>
            <a:off x="311700" y="1152475"/>
            <a:ext cx="8520600" cy="3416400"/>
          </a:xfrm>
          <a:prstGeom prst="rect">
            <a:avLst/>
          </a:prstGeom>
          <a:solidFill>
            <a:schemeClr val="lt1"/>
          </a:solidFill>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chemeClr val="dk1"/>
                </a:solidFill>
              </a:rPr>
              <a:t>Executive skills are the mental abilities students use to manage their behavior, emotions, and learning. These include skills like planning, staying organized, focusing, controlling impulses, working with others, and managing frustration. In an inclusive classroom it’s important to support students at different levels of development. Teachers can break tasks into clear steps, model routines, provide visual cues, and offer choices to help students stay regulated and successful. By intentionally building executive skills through structured routines, predictable expectations, and supportive feedback, all students and those especially who struggle with attention, behavior, or transitions, can participate fully and confidently in class activities.</a:t>
            </a:r>
            <a:endParaRPr>
              <a:solidFill>
                <a:schemeClr val="dk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2" name="Shape 242"/>
        <p:cNvGrpSpPr/>
        <p:nvPr/>
      </p:nvGrpSpPr>
      <p:grpSpPr>
        <a:xfrm>
          <a:off x="0" y="0"/>
          <a:ext cx="0" cy="0"/>
          <a:chOff x="0" y="0"/>
          <a:chExt cx="0" cy="0"/>
        </a:xfrm>
      </p:grpSpPr>
      <p:sp>
        <p:nvSpPr>
          <p:cNvPr id="243" name="Google Shape;243;p40"/>
          <p:cNvSpPr txBox="1"/>
          <p:nvPr>
            <p:ph type="title"/>
          </p:nvPr>
        </p:nvSpPr>
        <p:spPr>
          <a:xfrm>
            <a:off x="311700" y="2218050"/>
            <a:ext cx="85206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4220" u="sng">
                <a:solidFill>
                  <a:schemeClr val="hlink"/>
                </a:solidFill>
                <a:highlight>
                  <a:schemeClr val="lt1"/>
                </a:highlight>
                <a:hlinkClick r:id="rId4"/>
              </a:rPr>
              <a:t>Behavior Catalog</a:t>
            </a:r>
            <a:endParaRPr sz="4220">
              <a:highlight>
                <a:schemeClr val="lt1"/>
              </a:highlight>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7" name="Shape 247"/>
        <p:cNvGrpSpPr/>
        <p:nvPr/>
      </p:nvGrpSpPr>
      <p:grpSpPr>
        <a:xfrm>
          <a:off x="0" y="0"/>
          <a:ext cx="0" cy="0"/>
          <a:chOff x="0" y="0"/>
          <a:chExt cx="0" cy="0"/>
        </a:xfrm>
      </p:grpSpPr>
      <p:sp>
        <p:nvSpPr>
          <p:cNvPr id="248" name="Google Shape;248;p4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highlight>
                  <a:schemeClr val="lt1"/>
                </a:highlight>
              </a:rPr>
              <a:t>Teaching Philosophy </a:t>
            </a:r>
            <a:endParaRPr>
              <a:highlight>
                <a:schemeClr val="lt1"/>
              </a:highlight>
            </a:endParaRPr>
          </a:p>
        </p:txBody>
      </p:sp>
      <p:sp>
        <p:nvSpPr>
          <p:cNvPr id="249" name="Google Shape;249;p41"/>
          <p:cNvSpPr txBox="1"/>
          <p:nvPr>
            <p:ph idx="1" type="body"/>
          </p:nvPr>
        </p:nvSpPr>
        <p:spPr>
          <a:xfrm>
            <a:off x="311700" y="1152475"/>
            <a:ext cx="8520600" cy="2437200"/>
          </a:xfrm>
          <a:prstGeom prst="rect">
            <a:avLst/>
          </a:prstGeom>
          <a:solidFill>
            <a:schemeClr val="lt1"/>
          </a:solidFill>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chemeClr val="dk1"/>
                </a:solidFill>
              </a:rPr>
              <a:t>As a physical education teacher, my philosophy is to create a safe, inclusive, and joyful environment where every child feels confident moving their body and trying new things. I believe PE should build lifelong skills—teamwork, resilience, responsibility, and self-awareness—while helping students discover the fun in physical activity. Through clear routines, supportive relationships, and meaningful skill development, I aim to meet all learners where they are and help them grow physically, socially, and emotionally.</a:t>
            </a:r>
            <a:endParaRPr>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5" name="Shape 65"/>
        <p:cNvGrpSpPr/>
        <p:nvPr/>
      </p:nvGrpSpPr>
      <p:grpSpPr>
        <a:xfrm>
          <a:off x="0" y="0"/>
          <a:ext cx="0" cy="0"/>
          <a:chOff x="0" y="0"/>
          <a:chExt cx="0" cy="0"/>
        </a:xfrm>
      </p:grpSpPr>
      <p:pic>
        <p:nvPicPr>
          <p:cNvPr id="66" name="Google Shape;66;p15" title="66aa0c13be47fd296dff1f2a_63de30236af00b09b738ef9d_What%20is%20inclusion.jpg"/>
          <p:cNvPicPr preferRelativeResize="0"/>
          <p:nvPr/>
        </p:nvPicPr>
        <p:blipFill>
          <a:blip r:embed="rId4">
            <a:alphaModFix/>
          </a:blip>
          <a:stretch>
            <a:fillRect/>
          </a:stretch>
        </p:blipFill>
        <p:spPr>
          <a:xfrm>
            <a:off x="2667000" y="0"/>
            <a:ext cx="3810000" cy="49911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3" name="Shape 253"/>
        <p:cNvGrpSpPr/>
        <p:nvPr/>
      </p:nvGrpSpPr>
      <p:grpSpPr>
        <a:xfrm>
          <a:off x="0" y="0"/>
          <a:ext cx="0" cy="0"/>
          <a:chOff x="0" y="0"/>
          <a:chExt cx="0" cy="0"/>
        </a:xfrm>
      </p:grpSpPr>
      <p:sp>
        <p:nvSpPr>
          <p:cNvPr id="254" name="Google Shape;254;p4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highlight>
                  <a:schemeClr val="lt1"/>
                </a:highlight>
              </a:rPr>
              <a:t>Mission Statement</a:t>
            </a:r>
            <a:endParaRPr>
              <a:highlight>
                <a:schemeClr val="lt1"/>
              </a:highlight>
            </a:endParaRPr>
          </a:p>
        </p:txBody>
      </p:sp>
      <p:sp>
        <p:nvSpPr>
          <p:cNvPr id="255" name="Google Shape;255;p42"/>
          <p:cNvSpPr txBox="1"/>
          <p:nvPr>
            <p:ph idx="1" type="body"/>
          </p:nvPr>
        </p:nvSpPr>
        <p:spPr>
          <a:xfrm>
            <a:off x="311700" y="1152475"/>
            <a:ext cx="8520600" cy="2056800"/>
          </a:xfrm>
          <a:prstGeom prst="rect">
            <a:avLst/>
          </a:prstGeom>
          <a:solidFill>
            <a:schemeClr val="lt1"/>
          </a:solidFill>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chemeClr val="dk1"/>
                </a:solidFill>
              </a:rPr>
              <a:t>My mission is to inspire every student to be an active, respectful, and responsible participant in our PE community. I strive to provide engaging activities, teach fundamental movement skills, and nurture a positive mindset toward health and fitness. I am committed to ensuring that all students feel valued, safe, and motivated so they can build confidence, develop healthy habits, and enjoy movement both inside and outside of school.</a:t>
            </a:r>
            <a:endParaRPr>
              <a:solidFill>
                <a:schemeClr val="dk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9" name="Shape 259"/>
        <p:cNvGrpSpPr/>
        <p:nvPr/>
      </p:nvGrpSpPr>
      <p:grpSpPr>
        <a:xfrm>
          <a:off x="0" y="0"/>
          <a:ext cx="0" cy="0"/>
          <a:chOff x="0" y="0"/>
          <a:chExt cx="0" cy="0"/>
        </a:xfrm>
      </p:grpSpPr>
      <p:sp>
        <p:nvSpPr>
          <p:cNvPr id="260" name="Google Shape;260;p4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highlight>
                  <a:schemeClr val="lt1"/>
                </a:highlight>
              </a:rPr>
              <a:t>Spencer Sherck’s Inclusive Classroom</a:t>
            </a:r>
            <a:endParaRPr>
              <a:highlight>
                <a:schemeClr val="lt1"/>
              </a:highlight>
            </a:endParaRPr>
          </a:p>
        </p:txBody>
      </p:sp>
      <p:sp>
        <p:nvSpPr>
          <p:cNvPr id="261" name="Google Shape;261;p43"/>
          <p:cNvSpPr txBox="1"/>
          <p:nvPr>
            <p:ph idx="1" type="body"/>
          </p:nvPr>
        </p:nvSpPr>
        <p:spPr>
          <a:xfrm>
            <a:off x="311700" y="1152475"/>
            <a:ext cx="8520600" cy="3416400"/>
          </a:xfrm>
          <a:prstGeom prst="rect">
            <a:avLst/>
          </a:prstGeom>
          <a:solidFill>
            <a:schemeClr val="lt1"/>
          </a:solidFill>
        </p:spPr>
        <p:txBody>
          <a:bodyPr anchorCtr="0" anchor="t" bIns="91425" lIns="91425" spcFirstLastPara="1" rIns="91425" wrap="square" tIns="91425">
            <a:normAutofit fontScale="85000" lnSpcReduction="20000"/>
          </a:bodyPr>
          <a:lstStyle/>
          <a:p>
            <a:pPr indent="0" lvl="0" marL="0" rtl="0" algn="l">
              <a:spcBef>
                <a:spcPts val="0"/>
              </a:spcBef>
              <a:spcAft>
                <a:spcPts val="1200"/>
              </a:spcAft>
              <a:buNone/>
            </a:pPr>
            <a:r>
              <a:rPr lang="en">
                <a:solidFill>
                  <a:schemeClr val="dk1"/>
                </a:solidFill>
              </a:rPr>
              <a:t>As a PE teacher, my goal is to create a safe, inclusive, and structured environment where every student feels confident, engaged, and valued. From the first day, I establish routines, greet students at the door, and guide them through a tour of key areas including the gym, equipment storage, bathrooms, nurse’s office, and water fountains to ensure safety and clarity. I build a shared vision and Code of Cooperation with students, emphasizing non-negotiables like safe movement, respect, responsibility, and effort, and use clear procedures and teacher language reminding, reinforcing, and redirecting to maintain expectations. My approach balances proactive management with restorative practices, teaching students to repair harm and reflect on choices while providing immediate consequences for unsafe behavior. I integrate social-emotional learning, executive skills, and sensory supports through movement, check-ins, cooperative games, and reflection, helping students develop self-awareness, self-management, relationship skills, social awareness, and responsible decision-making. Overall, my mission is to inspire lifelong physical activity, teamwork, and personal growth, ensuring that every student participates fully, feels included, and experiences the joy and benefits of movement.</a:t>
            </a:r>
            <a:endParaRPr>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0" name="Shape 70"/>
        <p:cNvGrpSpPr/>
        <p:nvPr/>
      </p:nvGrpSpPr>
      <p:grpSpPr>
        <a:xfrm>
          <a:off x="0" y="0"/>
          <a:ext cx="0" cy="0"/>
          <a:chOff x="0" y="0"/>
          <a:chExt cx="0" cy="0"/>
        </a:xfrm>
      </p:grpSpPr>
      <p:sp>
        <p:nvSpPr>
          <p:cNvPr id="71" name="Google Shape;71;p16"/>
          <p:cNvSpPr txBox="1"/>
          <p:nvPr>
            <p:ph type="title"/>
          </p:nvPr>
        </p:nvSpPr>
        <p:spPr>
          <a:xfrm>
            <a:off x="0" y="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highlight>
                  <a:schemeClr val="lt1"/>
                </a:highlight>
              </a:rPr>
              <a:t>Letter Home</a:t>
            </a:r>
            <a:endParaRPr>
              <a:highlight>
                <a:schemeClr val="lt1"/>
              </a:highlight>
            </a:endParaRPr>
          </a:p>
        </p:txBody>
      </p:sp>
      <p:sp>
        <p:nvSpPr>
          <p:cNvPr id="72" name="Google Shape;72;p16"/>
          <p:cNvSpPr txBox="1"/>
          <p:nvPr>
            <p:ph idx="1" type="body"/>
          </p:nvPr>
        </p:nvSpPr>
        <p:spPr>
          <a:xfrm>
            <a:off x="0" y="483475"/>
            <a:ext cx="5093100" cy="4659900"/>
          </a:xfrm>
          <a:prstGeom prst="rect">
            <a:avLst/>
          </a:prstGeom>
          <a:solidFill>
            <a:schemeClr val="lt1"/>
          </a:solidFill>
        </p:spPr>
        <p:txBody>
          <a:bodyPr anchorCtr="0" anchor="t" bIns="91425" lIns="91425" spcFirstLastPara="1" rIns="91425" wrap="square" tIns="91425">
            <a:normAutofit fontScale="85000" lnSpcReduction="10000"/>
          </a:bodyPr>
          <a:lstStyle/>
          <a:p>
            <a:pPr indent="0" lvl="0" marL="0" rtl="0" algn="l">
              <a:lnSpc>
                <a:spcPct val="105000"/>
              </a:lnSpc>
              <a:spcBef>
                <a:spcPts val="0"/>
              </a:spcBef>
              <a:spcAft>
                <a:spcPts val="0"/>
              </a:spcAft>
              <a:buNone/>
            </a:pPr>
            <a:r>
              <a:rPr lang="en" sz="1500">
                <a:solidFill>
                  <a:schemeClr val="dk1"/>
                </a:solidFill>
                <a:highlight>
                  <a:schemeClr val="lt1"/>
                </a:highlight>
              </a:rPr>
              <a:t>Dear Students and Families,</a:t>
            </a:r>
            <a:endParaRPr sz="1500">
              <a:solidFill>
                <a:schemeClr val="dk1"/>
              </a:solidFill>
              <a:highlight>
                <a:schemeClr val="lt1"/>
              </a:highlight>
            </a:endParaRPr>
          </a:p>
          <a:p>
            <a:pPr indent="0" lvl="0" marL="0" rtl="0" algn="l">
              <a:lnSpc>
                <a:spcPct val="105000"/>
              </a:lnSpc>
              <a:spcBef>
                <a:spcPts val="1200"/>
              </a:spcBef>
              <a:spcAft>
                <a:spcPts val="0"/>
              </a:spcAft>
              <a:buNone/>
            </a:pPr>
            <a:r>
              <a:rPr lang="en" sz="1500">
                <a:solidFill>
                  <a:schemeClr val="dk1"/>
                </a:solidFill>
                <a:highlight>
                  <a:schemeClr val="lt1"/>
                </a:highlight>
              </a:rPr>
              <a:t>Welcome to a brand-new school year! My name is Spencer Sherck, and I am excited to be your child’s Physical Education (PE) teacher this year. I cannot wait to meet each of our students and begin building a classroom community centered around movement, teamwork, and fun!</a:t>
            </a:r>
            <a:endParaRPr sz="1500">
              <a:solidFill>
                <a:schemeClr val="dk1"/>
              </a:solidFill>
              <a:highlight>
                <a:schemeClr val="lt1"/>
              </a:highlight>
            </a:endParaRPr>
          </a:p>
          <a:p>
            <a:pPr indent="0" lvl="0" marL="0" rtl="0" algn="l">
              <a:lnSpc>
                <a:spcPct val="105000"/>
              </a:lnSpc>
              <a:spcBef>
                <a:spcPts val="1200"/>
              </a:spcBef>
              <a:spcAft>
                <a:spcPts val="0"/>
              </a:spcAft>
              <a:buNone/>
            </a:pPr>
            <a:r>
              <a:rPr lang="en" sz="1500">
                <a:solidFill>
                  <a:schemeClr val="dk1"/>
                </a:solidFill>
                <a:highlight>
                  <a:schemeClr val="lt1"/>
                </a:highlight>
              </a:rPr>
              <a:t>In our PE class, students will explore a variety of activities designed to help them stay active, learn new skills, and develop confidence in their physical abilities. We will focus on cooperation, sportsmanship, problem-solving, and making healthy choices—skills that reach far beyond the gym. My goal is for every child to feel supported, challenged, and proud of their progress.</a:t>
            </a:r>
            <a:endParaRPr sz="1500">
              <a:solidFill>
                <a:schemeClr val="dk1"/>
              </a:solidFill>
              <a:highlight>
                <a:schemeClr val="lt1"/>
              </a:highlight>
            </a:endParaRPr>
          </a:p>
          <a:p>
            <a:pPr indent="0" lvl="0" marL="0" rtl="0" algn="l">
              <a:lnSpc>
                <a:spcPct val="105000"/>
              </a:lnSpc>
              <a:spcBef>
                <a:spcPts val="1200"/>
              </a:spcBef>
              <a:spcAft>
                <a:spcPts val="0"/>
              </a:spcAft>
              <a:buNone/>
            </a:pPr>
            <a:r>
              <a:rPr lang="en" sz="1500">
                <a:solidFill>
                  <a:schemeClr val="dk1"/>
                </a:solidFill>
                <a:highlight>
                  <a:schemeClr val="lt1"/>
                </a:highlight>
              </a:rPr>
              <a:t>If your child has any medical needs, physical limitations, or concerns I should be aware of, please feel free to reach out. Working together ensures your child has the best experience possible in PE.</a:t>
            </a:r>
            <a:endParaRPr sz="1500">
              <a:solidFill>
                <a:schemeClr val="dk1"/>
              </a:solidFill>
              <a:highlight>
                <a:schemeClr val="lt1"/>
              </a:highlight>
            </a:endParaRPr>
          </a:p>
          <a:p>
            <a:pPr indent="0" lvl="0" marL="0" rtl="0" algn="l">
              <a:lnSpc>
                <a:spcPct val="105000"/>
              </a:lnSpc>
              <a:spcBef>
                <a:spcPts val="1200"/>
              </a:spcBef>
              <a:spcAft>
                <a:spcPts val="0"/>
              </a:spcAft>
              <a:buNone/>
            </a:pPr>
            <a:r>
              <a:rPr lang="en" sz="1500">
                <a:solidFill>
                  <a:schemeClr val="dk1"/>
                </a:solidFill>
                <a:highlight>
                  <a:schemeClr val="lt1"/>
                </a:highlight>
              </a:rPr>
              <a:t>I am thrilled to begin this year with you and your child. Please don’t hesitate to contact me if you have any questions—communication is important, and I am always here to help.</a:t>
            </a:r>
            <a:endParaRPr sz="1500">
              <a:solidFill>
                <a:schemeClr val="dk1"/>
              </a:solidFill>
              <a:highlight>
                <a:schemeClr val="lt1"/>
              </a:highlight>
            </a:endParaRPr>
          </a:p>
          <a:p>
            <a:pPr indent="0" lvl="0" marL="0" rtl="0" algn="l">
              <a:lnSpc>
                <a:spcPct val="105000"/>
              </a:lnSpc>
              <a:spcBef>
                <a:spcPts val="1200"/>
              </a:spcBef>
              <a:spcAft>
                <a:spcPts val="1200"/>
              </a:spcAft>
              <a:buNone/>
            </a:pPr>
            <a:r>
              <a:rPr lang="en" sz="1500">
                <a:solidFill>
                  <a:schemeClr val="dk1"/>
                </a:solidFill>
                <a:highlight>
                  <a:schemeClr val="lt1"/>
                </a:highlight>
              </a:rPr>
              <a:t>Let’s have an amazing year full of movement, growth, and fun</a:t>
            </a:r>
            <a:r>
              <a:rPr lang="en" sz="1500">
                <a:solidFill>
                  <a:schemeClr val="dk1"/>
                </a:solidFill>
              </a:rPr>
              <a:t>!</a:t>
            </a:r>
            <a:endParaRPr sz="1500">
              <a:solidFill>
                <a:schemeClr val="dk1"/>
              </a:solidFill>
            </a:endParaRPr>
          </a:p>
        </p:txBody>
      </p:sp>
      <p:sp>
        <p:nvSpPr>
          <p:cNvPr id="73" name="Google Shape;73;p16"/>
          <p:cNvSpPr txBox="1"/>
          <p:nvPr/>
        </p:nvSpPr>
        <p:spPr>
          <a:xfrm>
            <a:off x="5093150" y="229350"/>
            <a:ext cx="3953100" cy="3414000"/>
          </a:xfrm>
          <a:prstGeom prst="rect">
            <a:avLst/>
          </a:prstGeom>
          <a:solidFill>
            <a:schemeClr val="lt1"/>
          </a:solid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b="1" lang="en" sz="1100">
                <a:solidFill>
                  <a:schemeClr val="dk1"/>
                </a:solidFill>
              </a:rPr>
              <a:t>What to Expect in PE This Year:</a:t>
            </a:r>
            <a:endParaRPr b="1" sz="1100">
              <a:solidFill>
                <a:schemeClr val="dk1"/>
              </a:solidFill>
            </a:endParaRPr>
          </a:p>
          <a:p>
            <a:pPr indent="-298450" lvl="0" marL="457200" rtl="0" algn="l">
              <a:lnSpc>
                <a:spcPct val="115000"/>
              </a:lnSpc>
              <a:spcBef>
                <a:spcPts val="1200"/>
              </a:spcBef>
              <a:spcAft>
                <a:spcPts val="0"/>
              </a:spcAft>
              <a:buClr>
                <a:schemeClr val="dk1"/>
              </a:buClr>
              <a:buSzPts val="1100"/>
              <a:buChar char="●"/>
            </a:pPr>
            <a:r>
              <a:rPr lang="en" sz="1100">
                <a:solidFill>
                  <a:schemeClr val="dk1"/>
                </a:solidFill>
              </a:rPr>
              <a:t>A wide range of games, sports, and fitness activities</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 sz="1100">
                <a:solidFill>
                  <a:schemeClr val="dk1"/>
                </a:solidFill>
              </a:rPr>
              <a:t>Opportunities to learn teamwork, respect, and responsibility</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 sz="1100">
                <a:solidFill>
                  <a:schemeClr val="dk1"/>
                </a:solidFill>
              </a:rPr>
              <a:t>A safe and encouraging environment where all students can participate</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 sz="1100">
                <a:solidFill>
                  <a:schemeClr val="dk1"/>
                </a:solidFill>
              </a:rPr>
              <a:t>Lessons that help students build lifelong healthy habits</a:t>
            </a:r>
            <a:endParaRPr sz="11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sz="1100">
                <a:solidFill>
                  <a:schemeClr val="dk1"/>
                </a:solidFill>
              </a:rPr>
              <a:t>What Students Will Need:</a:t>
            </a:r>
            <a:endParaRPr b="1" sz="1100">
              <a:solidFill>
                <a:schemeClr val="dk1"/>
              </a:solidFill>
            </a:endParaRPr>
          </a:p>
          <a:p>
            <a:pPr indent="-298450" lvl="0" marL="457200" rtl="0" algn="l">
              <a:lnSpc>
                <a:spcPct val="115000"/>
              </a:lnSpc>
              <a:spcBef>
                <a:spcPts val="1200"/>
              </a:spcBef>
              <a:spcAft>
                <a:spcPts val="0"/>
              </a:spcAft>
              <a:buClr>
                <a:schemeClr val="dk1"/>
              </a:buClr>
              <a:buSzPts val="1100"/>
              <a:buChar char="●"/>
            </a:pPr>
            <a:r>
              <a:rPr lang="en" sz="1100">
                <a:solidFill>
                  <a:schemeClr val="dk1"/>
                </a:solidFill>
              </a:rPr>
              <a:t>Comfortable clothing for movement</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 sz="1100">
                <a:solidFill>
                  <a:schemeClr val="dk1"/>
                </a:solidFill>
              </a:rPr>
              <a:t>Closed-toe athletic shoes (important for safety)</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 sz="1100">
                <a:solidFill>
                  <a:schemeClr val="dk1"/>
                </a:solidFill>
              </a:rPr>
              <a:t>A positive attitude and willingness to try their best</a:t>
            </a:r>
            <a:endParaRPr sz="1100">
              <a:solidFill>
                <a:schemeClr val="dk1"/>
              </a:solidFill>
            </a:endParaRPr>
          </a:p>
          <a:p>
            <a:pPr indent="0" lvl="0" marL="0" rtl="0" algn="l">
              <a:spcBef>
                <a:spcPts val="1200"/>
              </a:spcBef>
              <a:spcAft>
                <a:spcPts val="0"/>
              </a:spcAft>
              <a:buNone/>
            </a:pPr>
            <a:r>
              <a:t/>
            </a:r>
            <a:endParaRPr sz="1800">
              <a:solidFill>
                <a:schemeClr val="dk2"/>
              </a:solidFill>
            </a:endParaRPr>
          </a:p>
        </p:txBody>
      </p:sp>
      <p:sp>
        <p:nvSpPr>
          <p:cNvPr id="74" name="Google Shape;74;p16"/>
          <p:cNvSpPr txBox="1"/>
          <p:nvPr/>
        </p:nvSpPr>
        <p:spPr>
          <a:xfrm>
            <a:off x="6604875" y="3832975"/>
            <a:ext cx="2539200" cy="12621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Warmly,</a:t>
            </a:r>
            <a:endParaRPr>
              <a:solidFill>
                <a:schemeClr val="dk1"/>
              </a:solidFill>
            </a:endParaRPr>
          </a:p>
          <a:p>
            <a:pPr indent="0" lvl="0" marL="0" rtl="0" algn="l">
              <a:spcBef>
                <a:spcPts val="0"/>
              </a:spcBef>
              <a:spcAft>
                <a:spcPts val="0"/>
              </a:spcAft>
              <a:buNone/>
            </a:pPr>
            <a:r>
              <a:rPr lang="en">
                <a:solidFill>
                  <a:schemeClr val="dk1"/>
                </a:solidFill>
              </a:rPr>
              <a:t>Spencer Sherck</a:t>
            </a:r>
            <a:endParaRPr>
              <a:solidFill>
                <a:schemeClr val="dk1"/>
              </a:solidFill>
            </a:endParaRPr>
          </a:p>
          <a:p>
            <a:pPr indent="0" lvl="0" marL="0" rtl="0" algn="l">
              <a:spcBef>
                <a:spcPts val="0"/>
              </a:spcBef>
              <a:spcAft>
                <a:spcPts val="0"/>
              </a:spcAft>
              <a:buNone/>
            </a:pPr>
            <a:r>
              <a:rPr lang="en">
                <a:solidFill>
                  <a:schemeClr val="dk1"/>
                </a:solidFill>
              </a:rPr>
              <a:t>Physical Education Teacher</a:t>
            </a:r>
            <a:endParaRPr>
              <a:solidFill>
                <a:schemeClr val="dk1"/>
              </a:solidFill>
            </a:endParaRPr>
          </a:p>
          <a:p>
            <a:pPr indent="0" lvl="0" marL="0" rtl="0" algn="l">
              <a:spcBef>
                <a:spcPts val="0"/>
              </a:spcBef>
              <a:spcAft>
                <a:spcPts val="0"/>
              </a:spcAft>
              <a:buNone/>
            </a:pPr>
            <a:r>
              <a:rPr lang="en">
                <a:solidFill>
                  <a:schemeClr val="dk1"/>
                </a:solidFill>
              </a:rPr>
              <a:t>UNE</a:t>
            </a:r>
            <a:endParaRPr>
              <a:solidFill>
                <a:schemeClr val="dk1"/>
              </a:solidFill>
            </a:endParaRPr>
          </a:p>
          <a:p>
            <a:pPr indent="0" lvl="0" marL="0" rtl="0" algn="l">
              <a:spcBef>
                <a:spcPts val="0"/>
              </a:spcBef>
              <a:spcAft>
                <a:spcPts val="0"/>
              </a:spcAft>
              <a:buNone/>
            </a:pPr>
            <a:r>
              <a:rPr lang="en">
                <a:solidFill>
                  <a:schemeClr val="dk1"/>
                </a:solidFill>
              </a:rPr>
              <a:t>SSherck@une.edu</a:t>
            </a:r>
            <a:endParaRPr>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highlight>
                  <a:schemeClr val="lt1"/>
                </a:highlight>
              </a:rPr>
              <a:t>Preparing For First Day</a:t>
            </a:r>
            <a:endParaRPr>
              <a:highlight>
                <a:schemeClr val="lt1"/>
              </a:highlight>
            </a:endParaRPr>
          </a:p>
        </p:txBody>
      </p:sp>
      <p:sp>
        <p:nvSpPr>
          <p:cNvPr id="80" name="Google Shape;80;p17"/>
          <p:cNvSpPr txBox="1"/>
          <p:nvPr>
            <p:ph idx="1" type="body"/>
          </p:nvPr>
        </p:nvSpPr>
        <p:spPr>
          <a:xfrm>
            <a:off x="311700" y="1152475"/>
            <a:ext cx="8520600" cy="3416400"/>
          </a:xfrm>
          <a:prstGeom prst="rect">
            <a:avLst/>
          </a:prstGeom>
          <a:solidFill>
            <a:schemeClr val="lt1"/>
          </a:solidFill>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en">
                <a:solidFill>
                  <a:schemeClr val="dk1"/>
                </a:solidFill>
                <a:highlight>
                  <a:schemeClr val="lt1"/>
                </a:highlight>
              </a:rPr>
              <a:t>The first day of school in the gym is incredibly important because it sets the tone for the entire year. As a PE teacher, this is my chance to welcome students into a space where they will learn, move, play, and grow. Establishing a positive, energetic environment on that first day helps students feel safe, excited, and confident about participating.</a:t>
            </a:r>
            <a:endParaRPr>
              <a:solidFill>
                <a:schemeClr val="dk1"/>
              </a:solidFill>
              <a:highlight>
                <a:schemeClr val="lt1"/>
              </a:highlight>
            </a:endParaRPr>
          </a:p>
          <a:p>
            <a:pPr indent="0" lvl="0" marL="0" rtl="0" algn="l">
              <a:spcBef>
                <a:spcPts val="1200"/>
              </a:spcBef>
              <a:spcAft>
                <a:spcPts val="0"/>
              </a:spcAft>
              <a:buNone/>
            </a:pPr>
            <a:r>
              <a:rPr lang="en">
                <a:solidFill>
                  <a:schemeClr val="dk1"/>
                </a:solidFill>
                <a:highlight>
                  <a:schemeClr val="lt1"/>
                </a:highlight>
              </a:rPr>
              <a:t>It is also the day when I introduce routines, expectations, and procedures that help our class run smoothly. Teaching students how to enter the gym, where to sit, how to handle equipment, and how to communicate respectfully creates a foundation for success. When these systems are clear from day one, students know what to expect and feel more comfortable trying new skills and activities.</a:t>
            </a:r>
            <a:endParaRPr>
              <a:solidFill>
                <a:schemeClr val="dk1"/>
              </a:solidFill>
              <a:highlight>
                <a:schemeClr val="lt1"/>
              </a:highlight>
            </a:endParaRPr>
          </a:p>
          <a:p>
            <a:pPr indent="0" lvl="0" marL="0" rtl="0" algn="l">
              <a:spcBef>
                <a:spcPts val="1200"/>
              </a:spcBef>
              <a:spcAft>
                <a:spcPts val="1200"/>
              </a:spcAft>
              <a:buNone/>
            </a:pPr>
            <a:r>
              <a:rPr lang="en">
                <a:solidFill>
                  <a:schemeClr val="dk1"/>
                </a:solidFill>
                <a:highlight>
                  <a:schemeClr val="lt1"/>
                </a:highlight>
              </a:rPr>
              <a:t>Most importantly, the first day is when I begin building relationships. Getting to know each student, learning their names, strengths, and interests and it helps me create lessons that are inclusive, supportive, and fun. When students feel seen and valued right away, they are more willing to take risks, work with others, and enjoy physical activity all year long.</a:t>
            </a:r>
            <a:endParaRPr>
              <a:solidFill>
                <a:schemeClr val="dk1"/>
              </a:solidFill>
              <a:highlight>
                <a:schemeClr val="lt1"/>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4" name="Shape 84"/>
        <p:cNvGrpSpPr/>
        <p:nvPr/>
      </p:nvGrpSpPr>
      <p:grpSpPr>
        <a:xfrm>
          <a:off x="0" y="0"/>
          <a:ext cx="0" cy="0"/>
          <a:chOff x="0" y="0"/>
          <a:chExt cx="0" cy="0"/>
        </a:xfrm>
      </p:grpSpPr>
      <p:sp>
        <p:nvSpPr>
          <p:cNvPr id="85" name="Google Shape;85;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highlight>
                  <a:schemeClr val="lt1"/>
                </a:highlight>
              </a:rPr>
              <a:t>Physical Education Class Setup Checklist</a:t>
            </a:r>
            <a:endParaRPr>
              <a:highlight>
                <a:schemeClr val="lt1"/>
              </a:highlight>
            </a:endParaRPr>
          </a:p>
        </p:txBody>
      </p:sp>
      <p:sp>
        <p:nvSpPr>
          <p:cNvPr id="86" name="Google Shape;86;p18"/>
          <p:cNvSpPr txBox="1"/>
          <p:nvPr>
            <p:ph idx="1" type="body"/>
          </p:nvPr>
        </p:nvSpPr>
        <p:spPr>
          <a:xfrm>
            <a:off x="963675" y="1369800"/>
            <a:ext cx="3240000" cy="3773700"/>
          </a:xfrm>
          <a:prstGeom prst="rect">
            <a:avLst/>
          </a:prstGeom>
          <a:solidFill>
            <a:schemeClr val="lt1"/>
          </a:solidFill>
        </p:spPr>
        <p:txBody>
          <a:bodyPr anchorCtr="0" anchor="t" bIns="91425" lIns="91425" spcFirstLastPara="1" rIns="91425" wrap="square" tIns="91425">
            <a:noAutofit/>
          </a:bodyPr>
          <a:lstStyle/>
          <a:p>
            <a:pPr indent="0" lvl="0" marL="0" rtl="0" algn="l">
              <a:spcBef>
                <a:spcPts val="0"/>
              </a:spcBef>
              <a:spcAft>
                <a:spcPts val="0"/>
              </a:spcAft>
              <a:buSzPts val="440"/>
              <a:buNone/>
            </a:pPr>
            <a:r>
              <a:rPr lang="en" sz="1420">
                <a:solidFill>
                  <a:schemeClr val="dk1"/>
                </a:solidFill>
              </a:rPr>
              <a:t>Gym Space &amp; Safety</a:t>
            </a:r>
            <a:endParaRPr sz="1420">
              <a:solidFill>
                <a:schemeClr val="dk1"/>
              </a:solidFill>
            </a:endParaRPr>
          </a:p>
          <a:p>
            <a:pPr indent="0" lvl="0" marL="0" rtl="0" algn="l">
              <a:spcBef>
                <a:spcPts val="1200"/>
              </a:spcBef>
              <a:spcAft>
                <a:spcPts val="0"/>
              </a:spcAft>
              <a:buSzPts val="440"/>
              <a:buNone/>
            </a:pPr>
            <a:r>
              <a:rPr lang="en" sz="1420">
                <a:solidFill>
                  <a:schemeClr val="dk1"/>
                </a:solidFill>
              </a:rPr>
              <a:t>☐ Floors clean, dry, and free of hazards</a:t>
            </a:r>
            <a:endParaRPr sz="1420">
              <a:solidFill>
                <a:schemeClr val="dk1"/>
              </a:solidFill>
            </a:endParaRPr>
          </a:p>
          <a:p>
            <a:pPr indent="0" lvl="0" marL="0" rtl="0" algn="l">
              <a:spcBef>
                <a:spcPts val="1200"/>
              </a:spcBef>
              <a:spcAft>
                <a:spcPts val="0"/>
              </a:spcAft>
              <a:buSzPts val="440"/>
              <a:buNone/>
            </a:pPr>
            <a:r>
              <a:rPr lang="en" sz="1420">
                <a:solidFill>
                  <a:schemeClr val="dk1"/>
                </a:solidFill>
              </a:rPr>
              <a:t>☐ Walls and corners clear of obstacles</a:t>
            </a:r>
            <a:endParaRPr sz="1420">
              <a:solidFill>
                <a:schemeClr val="dk1"/>
              </a:solidFill>
            </a:endParaRPr>
          </a:p>
          <a:p>
            <a:pPr indent="0" lvl="0" marL="0" rtl="0" algn="l">
              <a:spcBef>
                <a:spcPts val="1200"/>
              </a:spcBef>
              <a:spcAft>
                <a:spcPts val="0"/>
              </a:spcAft>
              <a:buSzPts val="440"/>
              <a:buNone/>
            </a:pPr>
            <a:r>
              <a:rPr lang="en" sz="1420">
                <a:solidFill>
                  <a:schemeClr val="dk1"/>
                </a:solidFill>
              </a:rPr>
              <a:t>☐ Emergency exits accessible</a:t>
            </a:r>
            <a:endParaRPr sz="1420">
              <a:solidFill>
                <a:schemeClr val="dk1"/>
              </a:solidFill>
            </a:endParaRPr>
          </a:p>
          <a:p>
            <a:pPr indent="0" lvl="0" marL="0" rtl="0" algn="l">
              <a:spcBef>
                <a:spcPts val="1200"/>
              </a:spcBef>
              <a:spcAft>
                <a:spcPts val="0"/>
              </a:spcAft>
              <a:buSzPts val="440"/>
              <a:buNone/>
            </a:pPr>
            <a:r>
              <a:rPr lang="en" sz="1420">
                <a:solidFill>
                  <a:schemeClr val="dk1"/>
                </a:solidFill>
              </a:rPr>
              <a:t>☐ First aid kit stocked and visible</a:t>
            </a:r>
            <a:endParaRPr sz="1420">
              <a:solidFill>
                <a:schemeClr val="dk1"/>
              </a:solidFill>
            </a:endParaRPr>
          </a:p>
          <a:p>
            <a:pPr indent="0" lvl="0" marL="0" rtl="0" algn="l">
              <a:spcBef>
                <a:spcPts val="1200"/>
              </a:spcBef>
              <a:spcAft>
                <a:spcPts val="0"/>
              </a:spcAft>
              <a:buSzPts val="440"/>
              <a:buNone/>
            </a:pPr>
            <a:r>
              <a:rPr lang="en" sz="1420">
                <a:solidFill>
                  <a:schemeClr val="dk1"/>
                </a:solidFill>
              </a:rPr>
              <a:t>☐ Safety equipment (mats, cones, padding) in good condition</a:t>
            </a:r>
            <a:endParaRPr sz="1420">
              <a:solidFill>
                <a:schemeClr val="dk1"/>
              </a:solidFill>
            </a:endParaRPr>
          </a:p>
          <a:p>
            <a:pPr indent="0" lvl="0" marL="0" rtl="0" algn="l">
              <a:spcBef>
                <a:spcPts val="1200"/>
              </a:spcBef>
              <a:spcAft>
                <a:spcPts val="1200"/>
              </a:spcAft>
              <a:buSzPts val="440"/>
              <a:buNone/>
            </a:pPr>
            <a:r>
              <a:rPr lang="en" sz="1420">
                <a:solidFill>
                  <a:schemeClr val="dk1"/>
                </a:solidFill>
              </a:rPr>
              <a:t>☐ Temperature and ventilation comfortable</a:t>
            </a:r>
            <a:endParaRPr sz="1420">
              <a:solidFill>
                <a:schemeClr val="dk1"/>
              </a:solidFill>
            </a:endParaRPr>
          </a:p>
        </p:txBody>
      </p:sp>
      <p:sp>
        <p:nvSpPr>
          <p:cNvPr id="87" name="Google Shape;87;p18"/>
          <p:cNvSpPr txBox="1"/>
          <p:nvPr/>
        </p:nvSpPr>
        <p:spPr>
          <a:xfrm>
            <a:off x="4919025" y="1369800"/>
            <a:ext cx="3423000" cy="34170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Equipment Prep</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 All equipment for the lesson set out and organized</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 Backup equipment available (balls, pinnies, cones)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 Equipment checked for damage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 Storage areas neat and safely arranged</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 Sanitizing wipes or spray available if needed</a:t>
            </a:r>
            <a:endParaRPr>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1" name="Shape 91"/>
        <p:cNvGrpSpPr/>
        <p:nvPr/>
      </p:nvGrpSpPr>
      <p:grpSpPr>
        <a:xfrm>
          <a:off x="0" y="0"/>
          <a:ext cx="0" cy="0"/>
          <a:chOff x="0" y="0"/>
          <a:chExt cx="0" cy="0"/>
        </a:xfrm>
      </p:grpSpPr>
      <p:sp>
        <p:nvSpPr>
          <p:cNvPr id="92" name="Google Shape;92;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93" name="Google Shape;93;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94" name="Google Shape;94;p19" title="download.png"/>
          <p:cNvPicPr preferRelativeResize="0"/>
          <p:nvPr/>
        </p:nvPicPr>
        <p:blipFill>
          <a:blip r:embed="rId4">
            <a:alphaModFix/>
          </a:blip>
          <a:stretch>
            <a:fillRect/>
          </a:stretch>
        </p:blipFill>
        <p:spPr>
          <a:xfrm>
            <a:off x="445575" y="7"/>
            <a:ext cx="8252858" cy="5143500"/>
          </a:xfrm>
          <a:prstGeom prst="rect">
            <a:avLst/>
          </a:prstGeom>
          <a:noFill/>
          <a:ln>
            <a:noFill/>
          </a:ln>
        </p:spPr>
      </p:pic>
      <p:sp>
        <p:nvSpPr>
          <p:cNvPr id="95" name="Google Shape;95;p19"/>
          <p:cNvSpPr/>
          <p:nvPr/>
        </p:nvSpPr>
        <p:spPr>
          <a:xfrm>
            <a:off x="463650" y="4658125"/>
            <a:ext cx="480000" cy="443700"/>
          </a:xfrm>
          <a:prstGeom prst="rtTriangl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6" name="Google Shape;96;p19"/>
          <p:cNvSpPr txBox="1"/>
          <p:nvPr/>
        </p:nvSpPr>
        <p:spPr>
          <a:xfrm>
            <a:off x="862075" y="4703625"/>
            <a:ext cx="5215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Door</a:t>
            </a:r>
            <a:endParaRPr sz="1800">
              <a:solidFill>
                <a:schemeClr val="dk2"/>
              </a:solidFill>
            </a:endParaRPr>
          </a:p>
        </p:txBody>
      </p:sp>
      <p:sp>
        <p:nvSpPr>
          <p:cNvPr id="97" name="Google Shape;97;p19"/>
          <p:cNvSpPr/>
          <p:nvPr/>
        </p:nvSpPr>
        <p:spPr>
          <a:xfrm>
            <a:off x="490800" y="0"/>
            <a:ext cx="1304100" cy="546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8" name="Google Shape;98;p19"/>
          <p:cNvSpPr txBox="1"/>
          <p:nvPr/>
        </p:nvSpPr>
        <p:spPr>
          <a:xfrm>
            <a:off x="490800" y="42600"/>
            <a:ext cx="5215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Office</a:t>
            </a:r>
            <a:endParaRPr sz="1800">
              <a:solidFill>
                <a:schemeClr val="dk2"/>
              </a:solidFill>
            </a:endParaRPr>
          </a:p>
        </p:txBody>
      </p:sp>
      <p:sp>
        <p:nvSpPr>
          <p:cNvPr id="99" name="Google Shape;99;p19"/>
          <p:cNvSpPr/>
          <p:nvPr/>
        </p:nvSpPr>
        <p:spPr>
          <a:xfrm>
            <a:off x="3325175" y="4911675"/>
            <a:ext cx="2553600" cy="172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0" name="Google Shape;100;p19"/>
          <p:cNvSpPr txBox="1"/>
          <p:nvPr/>
        </p:nvSpPr>
        <p:spPr>
          <a:xfrm>
            <a:off x="3660200" y="4449975"/>
            <a:ext cx="5215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Board</a:t>
            </a:r>
            <a:endParaRPr sz="1800">
              <a:solidFill>
                <a:schemeClr val="dk2"/>
              </a:solidFill>
            </a:endParaRPr>
          </a:p>
        </p:txBody>
      </p:sp>
      <p:sp>
        <p:nvSpPr>
          <p:cNvPr id="101" name="Google Shape;101;p19"/>
          <p:cNvSpPr/>
          <p:nvPr/>
        </p:nvSpPr>
        <p:spPr>
          <a:xfrm>
            <a:off x="6394975" y="-22425"/>
            <a:ext cx="2046600" cy="332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2" name="Google Shape;102;p19"/>
          <p:cNvSpPr txBox="1"/>
          <p:nvPr/>
        </p:nvSpPr>
        <p:spPr>
          <a:xfrm>
            <a:off x="6440250" y="42600"/>
            <a:ext cx="3547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Storage</a:t>
            </a:r>
            <a:endParaRPr sz="1800">
              <a:solidFill>
                <a:schemeClr val="dk2"/>
              </a:solidFill>
            </a:endParaRPr>
          </a:p>
        </p:txBody>
      </p:sp>
      <p:sp>
        <p:nvSpPr>
          <p:cNvPr id="103" name="Google Shape;103;p19"/>
          <p:cNvSpPr/>
          <p:nvPr/>
        </p:nvSpPr>
        <p:spPr>
          <a:xfrm>
            <a:off x="8024950" y="3988025"/>
            <a:ext cx="824100" cy="7698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4" name="Google Shape;104;p19"/>
          <p:cNvSpPr txBox="1"/>
          <p:nvPr/>
        </p:nvSpPr>
        <p:spPr>
          <a:xfrm>
            <a:off x="6902075" y="4404600"/>
            <a:ext cx="21081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Bean Bag Quiet Corner</a:t>
            </a:r>
            <a:endParaRPr sz="1800">
              <a:solidFill>
                <a:schemeClr val="dk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8" name="Shape 108"/>
        <p:cNvGrpSpPr/>
        <p:nvPr/>
      </p:nvGrpSpPr>
      <p:grpSpPr>
        <a:xfrm>
          <a:off x="0" y="0"/>
          <a:ext cx="0" cy="0"/>
          <a:chOff x="0" y="0"/>
          <a:chExt cx="0" cy="0"/>
        </a:xfrm>
      </p:grpSpPr>
      <p:sp>
        <p:nvSpPr>
          <p:cNvPr id="109" name="Google Shape;109;p20"/>
          <p:cNvSpPr txBox="1"/>
          <p:nvPr>
            <p:ph type="title"/>
          </p:nvPr>
        </p:nvSpPr>
        <p:spPr>
          <a:xfrm>
            <a:off x="393200" y="199905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6020">
                <a:highlight>
                  <a:schemeClr val="lt1"/>
                </a:highlight>
              </a:rPr>
              <a:t>First Day </a:t>
            </a:r>
            <a:endParaRPr sz="6020">
              <a:highlight>
                <a:schemeClr val="lt1"/>
              </a:high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3" name="Shape 113"/>
        <p:cNvGrpSpPr/>
        <p:nvPr/>
      </p:nvGrpSpPr>
      <p:grpSpPr>
        <a:xfrm>
          <a:off x="0" y="0"/>
          <a:ext cx="0" cy="0"/>
          <a:chOff x="0" y="0"/>
          <a:chExt cx="0" cy="0"/>
        </a:xfrm>
      </p:grpSpPr>
      <p:sp>
        <p:nvSpPr>
          <p:cNvPr id="114" name="Google Shape;114;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highlight>
                  <a:schemeClr val="lt1"/>
                </a:highlight>
              </a:rPr>
              <a:t>Meeting Students At The Door</a:t>
            </a:r>
            <a:endParaRPr>
              <a:highlight>
                <a:schemeClr val="lt1"/>
              </a:highlight>
            </a:endParaRPr>
          </a:p>
        </p:txBody>
      </p:sp>
      <p:sp>
        <p:nvSpPr>
          <p:cNvPr id="115" name="Google Shape;115;p21"/>
          <p:cNvSpPr txBox="1"/>
          <p:nvPr>
            <p:ph idx="1" type="body"/>
          </p:nvPr>
        </p:nvSpPr>
        <p:spPr>
          <a:xfrm>
            <a:off x="311700" y="1152475"/>
            <a:ext cx="4260300" cy="3416400"/>
          </a:xfrm>
          <a:prstGeom prst="rect">
            <a:avLst/>
          </a:prstGeom>
          <a:solidFill>
            <a:schemeClr val="lt1"/>
          </a:solidFill>
        </p:spPr>
        <p:txBody>
          <a:bodyPr anchorCtr="0" anchor="t" bIns="91425" lIns="91425" spcFirstLastPara="1" rIns="91425" wrap="square" tIns="91425">
            <a:normAutofit lnSpcReduction="10000"/>
          </a:bodyPr>
          <a:lstStyle/>
          <a:p>
            <a:pPr indent="0" lvl="0" marL="0" rtl="0" algn="l">
              <a:spcBef>
                <a:spcPts val="0"/>
              </a:spcBef>
              <a:spcAft>
                <a:spcPts val="1200"/>
              </a:spcAft>
              <a:buNone/>
            </a:pPr>
            <a:r>
              <a:rPr lang="en">
                <a:solidFill>
                  <a:schemeClr val="dk1"/>
                </a:solidFill>
              </a:rPr>
              <a:t>Meeting students at the door is important because it helps establish a positive classroom climate before the lesson even begins. Greeting students with a smile, eye contact, and their name builds trust, shows that you care, and helps every child feel seen and welcomed. It also allows you to quickly check in on their mood, energy level, or any concerns they may bring into class so you can better support them.</a:t>
            </a:r>
            <a:endParaRPr>
              <a:solidFill>
                <a:schemeClr val="dk1"/>
              </a:solidFill>
            </a:endParaRPr>
          </a:p>
        </p:txBody>
      </p:sp>
      <p:sp>
        <p:nvSpPr>
          <p:cNvPr id="116" name="Google Shape;116;p21"/>
          <p:cNvSpPr txBox="1"/>
          <p:nvPr/>
        </p:nvSpPr>
        <p:spPr>
          <a:xfrm>
            <a:off x="4572000" y="1152475"/>
            <a:ext cx="4260300" cy="32325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rPr>
              <a:t>From a management standpoint, meeting students at the door sets the tone for expected behavior in the gym. It promotes a calm, organized transition and reduces confusion or unsafe behavior that might happen if students enter without guidance. This simple routine creates consistency, builds relationships, and helps start every class with structure and positivity.</a:t>
            </a:r>
            <a:endParaRPr sz="1800">
              <a:solidFill>
                <a:schemeClr val="dk1"/>
              </a:solidFill>
            </a:endParaRPr>
          </a:p>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